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93596" r:id="rId4"/>
  </p:sldMasterIdLst>
  <p:notesMasterIdLst>
    <p:notesMasterId r:id="rId31"/>
  </p:notesMasterIdLst>
  <p:handoutMasterIdLst>
    <p:handoutMasterId r:id="rId32"/>
  </p:handoutMasterIdLst>
  <p:sldIdLst>
    <p:sldId id="652" r:id="rId5"/>
    <p:sldId id="648" r:id="rId6"/>
    <p:sldId id="653" r:id="rId7"/>
    <p:sldId id="654" r:id="rId8"/>
    <p:sldId id="655" r:id="rId9"/>
    <p:sldId id="656" r:id="rId10"/>
    <p:sldId id="657" r:id="rId11"/>
    <p:sldId id="658" r:id="rId12"/>
    <p:sldId id="659" r:id="rId13"/>
    <p:sldId id="660" r:id="rId14"/>
    <p:sldId id="661" r:id="rId15"/>
    <p:sldId id="662" r:id="rId16"/>
    <p:sldId id="663" r:id="rId17"/>
    <p:sldId id="664" r:id="rId18"/>
    <p:sldId id="665" r:id="rId19"/>
    <p:sldId id="666" r:id="rId20"/>
    <p:sldId id="667" r:id="rId21"/>
    <p:sldId id="669" r:id="rId22"/>
    <p:sldId id="670" r:id="rId23"/>
    <p:sldId id="671" r:id="rId24"/>
    <p:sldId id="672" r:id="rId25"/>
    <p:sldId id="673" r:id="rId26"/>
    <p:sldId id="676" r:id="rId27"/>
    <p:sldId id="675" r:id="rId28"/>
    <p:sldId id="674" r:id="rId29"/>
    <p:sldId id="668" r:id="rId30"/>
  </p:sldIdLst>
  <p:sldSz cx="9144000" cy="5143500" type="screen16x9"/>
  <p:notesSz cx="6858000" cy="9144000"/>
  <p:defaultTextStyle>
    <a:defPPr>
      <a:defRPr lang="en-US"/>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5"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9"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4"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8" algn="l" defTabSz="4571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användare"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3"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145A"/>
    <a:srgbClr val="FBFAF6"/>
    <a:srgbClr val="4F758B"/>
    <a:srgbClr val="861F41"/>
    <a:srgbClr val="C5195C"/>
    <a:srgbClr val="5F8FB4"/>
    <a:srgbClr val="DFD1A7"/>
    <a:srgbClr val="E3D4BC"/>
    <a:srgbClr val="582D40"/>
    <a:srgbClr val="4B304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llanmörkt format 2 - Dekorfär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llanmörkt format 2 - Dekorfärg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Mellanmörkt format 1 - Dekorfärg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llanmörkt format 1 - Dekorfärg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7292A2E-F333-43FB-9621-5CBBE7FDCDCB}" styleName="Ljust format 2 - Dekorfärg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just format 2 - Dekorfärg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12C8C85-51F0-491E-9774-3900AFEF0FD7}" styleName="Ljust format 2 - Dekorfärg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just format 3 - Dekorfärg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just format 3 - Dekorfärg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10A1B5D5-9B99-4C35-A422-299274C87663}" styleName="Mellanmörkt format 1 - Dekorfärg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llanmörkt format 2 - Dekorfärg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llanmörkt format 4 - Dekorfärg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8FB837D-C827-4EFA-A057-4D05807E0F7C}" styleName="Format med tema 1 - dekorfärg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Inget format, inget rutnät">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8" autoAdjust="0"/>
    <p:restoredTop sz="76563" autoAdjust="0"/>
  </p:normalViewPr>
  <p:slideViewPr>
    <p:cSldViewPr snapToGrid="0" snapToObjects="1">
      <p:cViewPr varScale="1">
        <p:scale>
          <a:sx n="218" d="100"/>
          <a:sy n="218" d="100"/>
        </p:scale>
        <p:origin x="1392" y="144"/>
      </p:cViewPr>
      <p:guideLst/>
    </p:cSldViewPr>
  </p:slideViewPr>
  <p:outlineViewPr>
    <p:cViewPr>
      <p:scale>
        <a:sx n="33" d="100"/>
        <a:sy n="33" d="100"/>
      </p:scale>
      <p:origin x="0" y="-5096"/>
    </p:cViewPr>
  </p:outlineViewPr>
  <p:notesTextViewPr>
    <p:cViewPr>
      <p:scale>
        <a:sx n="100" d="100"/>
        <a:sy n="100" d="100"/>
      </p:scale>
      <p:origin x="0" y="0"/>
    </p:cViewPr>
  </p:notesTextViewPr>
  <p:sorterViewPr>
    <p:cViewPr>
      <p:scale>
        <a:sx n="42" d="100"/>
        <a:sy n="42" d="100"/>
      </p:scale>
      <p:origin x="0" y="0"/>
    </p:cViewPr>
  </p:sorterViewPr>
  <p:notesViewPr>
    <p:cSldViewPr snapToGrid="0" snapToObjects="1">
      <p:cViewPr varScale="1">
        <p:scale>
          <a:sx n="143" d="100"/>
          <a:sy n="143" d="100"/>
        </p:scale>
        <p:origin x="2960" y="2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A34BCED-0AA6-464C-B74C-4B1FFB6CB10F}" type="datetimeFigureOut">
              <a:rPr lang="en-US" smtClean="0"/>
              <a:t>11/14/2021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F6284D8-3DFF-A547-9AB3-F6DC3E30E644}" type="slidenum">
              <a:rPr lang="en-US" smtClean="0"/>
              <a:t>‹#›</a:t>
            </a:fld>
            <a:endParaRPr lang="en-US"/>
          </a:p>
        </p:txBody>
      </p:sp>
    </p:spTree>
    <p:extLst>
      <p:ext uri="{BB962C8B-B14F-4D97-AF65-F5344CB8AC3E}">
        <p14:creationId xmlns:p14="http://schemas.microsoft.com/office/powerpoint/2010/main" val="6971229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5EF8B8A-B63C-F042-80E3-3B405DA495E0}" type="datetimeFigureOut">
              <a:rPr lang="sv-SE" smtClean="0"/>
              <a:t>2021-11-14</a:t>
            </a:fld>
            <a:endParaRPr lang="sv-SE"/>
          </a:p>
        </p:txBody>
      </p:sp>
      <p:sp>
        <p:nvSpPr>
          <p:cNvPr id="4" name="Platshållare för bildobjekt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7854C85-E39B-1B4A-8A8F-EB76ACB290D9}" type="slidenum">
              <a:rPr lang="sv-SE" smtClean="0"/>
              <a:t>‹#›</a:t>
            </a:fld>
            <a:endParaRPr lang="sv-SE"/>
          </a:p>
        </p:txBody>
      </p:sp>
    </p:spTree>
    <p:extLst>
      <p:ext uri="{BB962C8B-B14F-4D97-AF65-F5344CB8AC3E}">
        <p14:creationId xmlns:p14="http://schemas.microsoft.com/office/powerpoint/2010/main" val="2477942888"/>
      </p:ext>
    </p:extLst>
  </p:cSld>
  <p:clrMap bg1="lt1" tx1="dk1" bg2="lt2" tx2="dk2" accent1="accent1" accent2="accent2" accent3="accent3" accent4="accent4" accent5="accent5" accent6="accent6" hlink="hlink" folHlink="folHlink"/>
  <p:notesStyle>
    <a:lvl1pPr marL="0" algn="l" defTabSz="457178" rtl="0" eaLnBrk="1" latinLnBrk="0" hangingPunct="1">
      <a:defRPr sz="1200" kern="1200">
        <a:solidFill>
          <a:schemeClr val="tx1"/>
        </a:solidFill>
        <a:latin typeface="+mn-lt"/>
        <a:ea typeface="+mn-ea"/>
        <a:cs typeface="+mn-cs"/>
      </a:defRPr>
    </a:lvl1pPr>
    <a:lvl2pPr marL="457178" algn="l" defTabSz="457178" rtl="0" eaLnBrk="1" latinLnBrk="0" hangingPunct="1">
      <a:defRPr sz="1200" kern="1200">
        <a:solidFill>
          <a:schemeClr val="tx1"/>
        </a:solidFill>
        <a:latin typeface="+mn-lt"/>
        <a:ea typeface="+mn-ea"/>
        <a:cs typeface="+mn-cs"/>
      </a:defRPr>
    </a:lvl2pPr>
    <a:lvl3pPr marL="914355" algn="l" defTabSz="457178" rtl="0" eaLnBrk="1" latinLnBrk="0" hangingPunct="1">
      <a:defRPr sz="1200" kern="1200">
        <a:solidFill>
          <a:schemeClr val="tx1"/>
        </a:solidFill>
        <a:latin typeface="+mn-lt"/>
        <a:ea typeface="+mn-ea"/>
        <a:cs typeface="+mn-cs"/>
      </a:defRPr>
    </a:lvl3pPr>
    <a:lvl4pPr marL="1371532" algn="l" defTabSz="457178" rtl="0" eaLnBrk="1" latinLnBrk="0" hangingPunct="1">
      <a:defRPr sz="1200" kern="1200">
        <a:solidFill>
          <a:schemeClr val="tx1"/>
        </a:solidFill>
        <a:latin typeface="+mn-lt"/>
        <a:ea typeface="+mn-ea"/>
        <a:cs typeface="+mn-cs"/>
      </a:defRPr>
    </a:lvl4pPr>
    <a:lvl5pPr marL="1828709" algn="l" defTabSz="457178" rtl="0" eaLnBrk="1" latinLnBrk="0" hangingPunct="1">
      <a:defRPr sz="1200" kern="1200">
        <a:solidFill>
          <a:schemeClr val="tx1"/>
        </a:solidFill>
        <a:latin typeface="+mn-lt"/>
        <a:ea typeface="+mn-ea"/>
        <a:cs typeface="+mn-cs"/>
      </a:defRPr>
    </a:lvl5pPr>
    <a:lvl6pPr marL="2285886" algn="l" defTabSz="457178" rtl="0" eaLnBrk="1" latinLnBrk="0" hangingPunct="1">
      <a:defRPr sz="1200" kern="1200">
        <a:solidFill>
          <a:schemeClr val="tx1"/>
        </a:solidFill>
        <a:latin typeface="+mn-lt"/>
        <a:ea typeface="+mn-ea"/>
        <a:cs typeface="+mn-cs"/>
      </a:defRPr>
    </a:lvl6pPr>
    <a:lvl7pPr marL="2743064" algn="l" defTabSz="457178" rtl="0" eaLnBrk="1" latinLnBrk="0" hangingPunct="1">
      <a:defRPr sz="1200" kern="1200">
        <a:solidFill>
          <a:schemeClr val="tx1"/>
        </a:solidFill>
        <a:latin typeface="+mn-lt"/>
        <a:ea typeface="+mn-ea"/>
        <a:cs typeface="+mn-cs"/>
      </a:defRPr>
    </a:lvl7pPr>
    <a:lvl8pPr marL="3200240" algn="l" defTabSz="457178" rtl="0" eaLnBrk="1" latinLnBrk="0" hangingPunct="1">
      <a:defRPr sz="1200" kern="1200">
        <a:solidFill>
          <a:schemeClr val="tx1"/>
        </a:solidFill>
        <a:latin typeface="+mn-lt"/>
        <a:ea typeface="+mn-ea"/>
        <a:cs typeface="+mn-cs"/>
      </a:defRPr>
    </a:lvl8pPr>
    <a:lvl9pPr marL="3657418" algn="l" defTabSz="45717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854C85-E39B-1B4A-8A8F-EB76ACB290D9}" type="slidenum">
              <a:rPr lang="sv-SE" smtClean="0"/>
              <a:t>1</a:t>
            </a:fld>
            <a:endParaRPr lang="sv-SE"/>
          </a:p>
        </p:txBody>
      </p:sp>
    </p:spTree>
    <p:extLst>
      <p:ext uri="{BB962C8B-B14F-4D97-AF65-F5344CB8AC3E}">
        <p14:creationId xmlns:p14="http://schemas.microsoft.com/office/powerpoint/2010/main" val="2965784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10</a:t>
            </a:fld>
            <a:endParaRPr lang="sv-SE"/>
          </a:p>
        </p:txBody>
      </p:sp>
    </p:spTree>
    <p:extLst>
      <p:ext uri="{BB962C8B-B14F-4D97-AF65-F5344CB8AC3E}">
        <p14:creationId xmlns:p14="http://schemas.microsoft.com/office/powerpoint/2010/main" val="3927484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Show good practice with simple assertions that we are on desired page</a:t>
            </a:r>
          </a:p>
          <a:p>
            <a:pPr marL="171450" indent="-171450">
              <a:buFontTx/>
              <a:buChar char="-"/>
            </a:pPr>
            <a:r>
              <a:rPr lang="en-US" noProof="0" dirty="0"/>
              <a:t>Show how we can wait for promise to finish and how we use expect in that callback for assertion</a:t>
            </a:r>
          </a:p>
          <a:p>
            <a:pPr marL="171450" indent="-171450">
              <a:buFontTx/>
              <a:buChar char="-"/>
            </a:pPr>
            <a:r>
              <a:rPr lang="en-US" noProof="0" dirty="0"/>
              <a:t>&lt;&lt; 45 + 30 + 5 + 20 + 10 &gt;&gt; -&gt; &lt;&lt; 110  c:a 120 2 </a:t>
            </a:r>
            <a:r>
              <a:rPr lang="en-US" noProof="0" dirty="0" err="1"/>
              <a:t>timmar</a:t>
            </a:r>
            <a:r>
              <a:rPr lang="en-US" noProof="0" dirty="0"/>
              <a:t>&gt;&gt; 09 – 11, maybe a pause after 1 hour, so we should now be at 11:15, lunch?</a:t>
            </a:r>
          </a:p>
          <a:p>
            <a:pPr marL="171450" indent="-171450">
              <a:buFontTx/>
              <a:buChar char="-"/>
            </a:pPr>
            <a:endParaRPr lang="en-US" noProof="0" dirty="0"/>
          </a:p>
          <a:p>
            <a:pPr marL="171450" indent="-171450">
              <a:buFontTx/>
              <a:buChar char="-"/>
            </a:pPr>
            <a:r>
              <a:rPr lang="en-US" noProof="0" dirty="0"/>
              <a:t>These first example have been written in JavaScript. JS is not a good language, in my view, to develop in.</a:t>
            </a:r>
          </a:p>
          <a:p>
            <a:pPr marL="171450" indent="-171450">
              <a:buFontTx/>
              <a:buChar char="-"/>
            </a:pPr>
            <a:r>
              <a:rPr lang="en-US" noProof="0" dirty="0"/>
              <a:t>To make developing a bit easier I always try to use TypeScript instead</a:t>
            </a:r>
          </a:p>
          <a:p>
            <a:pPr marL="171450" indent="-171450">
              <a:buFontTx/>
              <a:buChar char="-"/>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11</a:t>
            </a:fld>
            <a:endParaRPr lang="sv-SE"/>
          </a:p>
        </p:txBody>
      </p:sp>
    </p:spTree>
    <p:extLst>
      <p:ext uri="{BB962C8B-B14F-4D97-AF65-F5344CB8AC3E}">
        <p14:creationId xmlns:p14="http://schemas.microsoft.com/office/powerpoint/2010/main" val="2832178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When developing auto-tests in Cypress I prefer to use TypeScript instead of JavaScript </a:t>
            </a:r>
          </a:p>
          <a:p>
            <a:pPr marL="171450" indent="-171450">
              <a:buFontTx/>
              <a:buChar char="-"/>
            </a:pPr>
            <a:r>
              <a:rPr lang="en-US" noProof="0" dirty="0"/>
              <a:t>So what is TypeScript? - Read the text</a:t>
            </a:r>
          </a:p>
          <a:p>
            <a:pPr marL="171450" indent="-171450">
              <a:buFontTx/>
              <a:buChar char="-"/>
            </a:pPr>
            <a:r>
              <a:rPr lang="en-US" b="0" i="0" dirty="0">
                <a:solidFill>
                  <a:srgbClr val="000000"/>
                </a:solidFill>
                <a:effectLst/>
                <a:latin typeface="proxima"/>
              </a:rPr>
              <a:t>Created at Microsoft by Anders Hejlsberg (designer of C#)</a:t>
            </a:r>
            <a:endParaRPr lang="en-US" noProof="0" dirty="0"/>
          </a:p>
          <a:p>
            <a:pPr marL="171450" indent="-171450">
              <a:buFontTx/>
              <a:buChar char="-"/>
            </a:pPr>
            <a:endParaRPr lang="en-US" noProof="0" dirty="0"/>
          </a:p>
          <a:p>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12</a:t>
            </a:fld>
            <a:endParaRPr lang="sv-SE"/>
          </a:p>
        </p:txBody>
      </p:sp>
    </p:spTree>
    <p:extLst>
      <p:ext uri="{BB962C8B-B14F-4D97-AF65-F5344CB8AC3E}">
        <p14:creationId xmlns:p14="http://schemas.microsoft.com/office/powerpoint/2010/main" val="2928172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noProof="0" dirty="0"/>
              <a:t>I’m neither a JavaScript or Typescript developer so I will not dive down into the more technical aspects of either, but some concepts needs to be clarified</a:t>
            </a:r>
          </a:p>
          <a:p>
            <a:pPr marL="171450" indent="-171450">
              <a:buFontTx/>
              <a:buChar char="-"/>
            </a:pPr>
            <a:endParaRPr lang="en-US" noProof="0" dirty="0"/>
          </a:p>
          <a:p>
            <a:pPr marL="171450" indent="-171450">
              <a:buFontTx/>
              <a:buChar char="-"/>
            </a:pPr>
            <a:r>
              <a:rPr lang="en-US" noProof="0" dirty="0"/>
              <a:t>Static typing, no need to use  JS linter. Can be turned of if you need to (during refactoring from JavaScript for example)</a:t>
            </a:r>
          </a:p>
          <a:p>
            <a:pPr marL="628650" lvl="1" indent="-171450">
              <a:buFontTx/>
              <a:buChar char="-"/>
            </a:pPr>
            <a:r>
              <a:rPr lang="en-US" noProof="0" dirty="0"/>
              <a:t>Static typing means that you have to declare your variable by type, like number or string, before you can use them</a:t>
            </a:r>
          </a:p>
          <a:p>
            <a:pPr marL="628650" lvl="1" indent="-171450">
              <a:buFontTx/>
              <a:buChar char="-"/>
            </a:pPr>
            <a:r>
              <a:rPr lang="en-US" noProof="0" dirty="0"/>
              <a:t>Java is a static typed language</a:t>
            </a:r>
          </a:p>
          <a:p>
            <a:pPr marL="628650" lvl="1" indent="-171450">
              <a:buFontTx/>
              <a:buChar char="-"/>
            </a:pPr>
            <a:r>
              <a:rPr lang="en-US" noProof="0" dirty="0"/>
              <a:t>Python is dynamically typed</a:t>
            </a:r>
          </a:p>
          <a:p>
            <a:pPr marL="171450" indent="-171450">
              <a:buFontTx/>
              <a:buChar char="-"/>
            </a:pPr>
            <a:r>
              <a:rPr lang="en-US" noProof="0" dirty="0"/>
              <a:t>This since Typescript is a superset of JavaScript</a:t>
            </a:r>
          </a:p>
          <a:p>
            <a:pPr marL="171450" indent="-171450">
              <a:buFontTx/>
              <a:buChar char="-"/>
            </a:pPr>
            <a:r>
              <a:rPr lang="en-US" noProof="0" dirty="0"/>
              <a:t>Using Typescript makes it easier to structure and maintain your code</a:t>
            </a:r>
          </a:p>
          <a:p>
            <a:pPr marL="171450" indent="-171450">
              <a:buFontTx/>
              <a:buChar char="-"/>
            </a:pPr>
            <a:r>
              <a:rPr lang="en-US" noProof="0" dirty="0"/>
              <a:t>Since you get a better structure and more readable code</a:t>
            </a:r>
          </a:p>
          <a:p>
            <a:pPr marL="171450" indent="-171450">
              <a:buFontTx/>
              <a:buChar char="-"/>
            </a:pPr>
            <a:r>
              <a:rPr lang="en-US" noProof="0" dirty="0"/>
              <a:t>Cypress is ready for TypeScript</a:t>
            </a:r>
          </a:p>
          <a:p>
            <a:pPr marL="171450" indent="-171450">
              <a:buFontTx/>
              <a:buChar char="-"/>
            </a:pPr>
            <a:r>
              <a:rPr lang="en-US" noProof="0" dirty="0"/>
              <a:t>If you are thinking of using TS then start asap, as your project grows it gets harder to convert</a:t>
            </a:r>
          </a:p>
          <a:p>
            <a:pPr marL="0" indent="0">
              <a:buFontTx/>
              <a:buNone/>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13</a:t>
            </a:fld>
            <a:endParaRPr lang="sv-SE"/>
          </a:p>
        </p:txBody>
      </p:sp>
    </p:spTree>
    <p:extLst>
      <p:ext uri="{BB962C8B-B14F-4D97-AF65-F5344CB8AC3E}">
        <p14:creationId xmlns:p14="http://schemas.microsoft.com/office/powerpoint/2010/main" val="41266431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Cypress have complete tutorial of installing TypeScript, if you’re not using VS code you will need to follow that tutorial</a:t>
            </a:r>
          </a:p>
          <a:p>
            <a:pPr marL="171450" indent="-171450">
              <a:buFontTx/>
              <a:buChar char="-"/>
            </a:pPr>
            <a:r>
              <a:rPr lang="en-US" noProof="0" dirty="0"/>
              <a:t>Others just follow the instructions in the slides or shall we do them together?</a:t>
            </a:r>
          </a:p>
        </p:txBody>
      </p:sp>
      <p:sp>
        <p:nvSpPr>
          <p:cNvPr id="4" name="Slide Number Placeholder 3"/>
          <p:cNvSpPr>
            <a:spLocks noGrp="1"/>
          </p:cNvSpPr>
          <p:nvPr>
            <p:ph type="sldNum" sz="quarter" idx="5"/>
          </p:nvPr>
        </p:nvSpPr>
        <p:spPr/>
        <p:txBody>
          <a:bodyPr/>
          <a:lstStyle/>
          <a:p>
            <a:fld id="{B7854C85-E39B-1B4A-8A8F-EB76ACB290D9}" type="slidenum">
              <a:rPr lang="sv-SE" smtClean="0"/>
              <a:t>14</a:t>
            </a:fld>
            <a:endParaRPr lang="sv-SE"/>
          </a:p>
        </p:txBody>
      </p:sp>
    </p:spTree>
    <p:extLst>
      <p:ext uri="{BB962C8B-B14F-4D97-AF65-F5344CB8AC3E}">
        <p14:creationId xmlns:p14="http://schemas.microsoft.com/office/powerpoint/2010/main" val="23694672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This config tell to use the definitions that comes with cypress, adds a namespace, to avoid conflicts with other node packages</a:t>
            </a:r>
          </a:p>
          <a:p>
            <a:pPr marL="171450" indent="-171450">
              <a:buFontTx/>
              <a:buChar char="-"/>
            </a:pPr>
            <a:r>
              <a:rPr lang="en-US" noProof="0" dirty="0"/>
              <a:t>It also defines the file ending .</a:t>
            </a:r>
            <a:r>
              <a:rPr lang="en-US" noProof="0" dirty="0" err="1"/>
              <a:t>ts</a:t>
            </a:r>
            <a:r>
              <a:rPr lang="en-US" noProof="0" dirty="0"/>
              <a:t>, so that cypress now will recognize typescript files as valid test-specs</a:t>
            </a:r>
          </a:p>
          <a:p>
            <a:pPr marL="171450" indent="-171450">
              <a:buFontTx/>
              <a:buChar char="-"/>
            </a:pPr>
            <a:r>
              <a:rPr lang="en-US" noProof="0" dirty="0"/>
              <a:t>Now create a typescript test spec</a:t>
            </a:r>
          </a:p>
          <a:p>
            <a:pPr marL="171450" indent="-171450">
              <a:buFontTx/>
              <a:buChar char="-"/>
            </a:pPr>
            <a:r>
              <a:rPr lang="en-US" noProof="0" dirty="0"/>
              <a:t>Restart runner</a:t>
            </a:r>
          </a:p>
          <a:p>
            <a:pPr marL="171450" indent="-171450">
              <a:buFontTx/>
              <a:buChar char="-"/>
            </a:pPr>
            <a:r>
              <a:rPr lang="en-US" noProof="0" dirty="0"/>
              <a:t>Use the test you created for exercise 1, just copy the same code into the </a:t>
            </a:r>
            <a:r>
              <a:rPr lang="en-US" noProof="0" dirty="0" err="1"/>
              <a:t>ts</a:t>
            </a:r>
            <a:r>
              <a:rPr lang="en-US" noProof="0" dirty="0"/>
              <a:t> file</a:t>
            </a:r>
          </a:p>
          <a:p>
            <a:pPr marL="171450" indent="-171450">
              <a:buFontTx/>
              <a:buChar char="-"/>
            </a:pPr>
            <a:r>
              <a:rPr lang="en-US" noProof="0" dirty="0"/>
              <a:t>Run it and see that we get the same result, this is due to the fact that this test doesn’t contain any type declarations</a:t>
            </a:r>
          </a:p>
        </p:txBody>
      </p:sp>
      <p:sp>
        <p:nvSpPr>
          <p:cNvPr id="4" name="Slide Number Placeholder 3"/>
          <p:cNvSpPr>
            <a:spLocks noGrp="1"/>
          </p:cNvSpPr>
          <p:nvPr>
            <p:ph type="sldNum" sz="quarter" idx="5"/>
          </p:nvPr>
        </p:nvSpPr>
        <p:spPr/>
        <p:txBody>
          <a:bodyPr/>
          <a:lstStyle/>
          <a:p>
            <a:fld id="{B7854C85-E39B-1B4A-8A8F-EB76ACB290D9}" type="slidenum">
              <a:rPr lang="sv-SE" smtClean="0"/>
              <a:t>15</a:t>
            </a:fld>
            <a:endParaRPr lang="sv-SE"/>
          </a:p>
        </p:txBody>
      </p:sp>
    </p:spTree>
    <p:extLst>
      <p:ext uri="{BB962C8B-B14F-4D97-AF65-F5344CB8AC3E}">
        <p14:creationId xmlns:p14="http://schemas.microsoft.com/office/powerpoint/2010/main" val="4225662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To se that we now get type checking in </a:t>
            </a:r>
            <a:r>
              <a:rPr lang="en-US" noProof="0" dirty="0" err="1"/>
              <a:t>ts</a:t>
            </a:r>
            <a:r>
              <a:rPr lang="en-US" noProof="0" dirty="0"/>
              <a:t>-files, let’s compare code in written in a </a:t>
            </a:r>
            <a:r>
              <a:rPr lang="en-US" noProof="0" dirty="0" err="1"/>
              <a:t>js</a:t>
            </a:r>
            <a:r>
              <a:rPr lang="en-US" noProof="0" dirty="0"/>
              <a:t> file and a </a:t>
            </a:r>
            <a:r>
              <a:rPr lang="en-US" noProof="0" dirty="0" err="1"/>
              <a:t>ts</a:t>
            </a:r>
            <a:r>
              <a:rPr lang="en-US" noProof="0" dirty="0"/>
              <a:t> file</a:t>
            </a:r>
          </a:p>
          <a:p>
            <a:pPr marL="171450" indent="-171450">
              <a:buFontTx/>
              <a:buChar char="-"/>
            </a:pPr>
            <a:r>
              <a:rPr lang="en-US" noProof="0" dirty="0"/>
              <a:t>So in your exercise file write a meaningless testcase that uses a variable </a:t>
            </a:r>
          </a:p>
          <a:p>
            <a:pPr marL="171450" indent="-171450">
              <a:buFontTx/>
              <a:buChar char="-"/>
            </a:pPr>
            <a:r>
              <a:rPr lang="en-US" noProof="0" dirty="0"/>
              <a:t>Works fine in the </a:t>
            </a:r>
            <a:r>
              <a:rPr lang="en-US" noProof="0" dirty="0" err="1"/>
              <a:t>js</a:t>
            </a:r>
            <a:r>
              <a:rPr lang="en-US" noProof="0" dirty="0"/>
              <a:t> file, but in the </a:t>
            </a:r>
            <a:r>
              <a:rPr lang="en-US" noProof="0" dirty="0" err="1"/>
              <a:t>ts</a:t>
            </a:r>
            <a:r>
              <a:rPr lang="en-US" noProof="0" dirty="0"/>
              <a:t> file you will get a declaration error ‘name not defined’</a:t>
            </a:r>
          </a:p>
          <a:p>
            <a:pPr marL="171450" indent="-171450">
              <a:buFontTx/>
              <a:buChar char="-"/>
            </a:pPr>
            <a:r>
              <a:rPr lang="en-US" noProof="0" dirty="0"/>
              <a:t>Now declare your variable. I always use  explicit declarations. This because when you start to use more complex types like classes (objects), the code get much easier to read.</a:t>
            </a:r>
          </a:p>
          <a:p>
            <a:pPr marL="171450" indent="-171450">
              <a:buFontTx/>
              <a:buChar char="-"/>
            </a:pPr>
            <a:r>
              <a:rPr lang="en-US" noProof="0" dirty="0"/>
              <a:t>Show from the example file in ./cypress/integration/solutions/</a:t>
            </a:r>
            <a:r>
              <a:rPr lang="en-US" noProof="0" dirty="0" err="1"/>
              <a:t>firsts.ts</a:t>
            </a:r>
            <a:endParaRPr lang="en-US" noProof="0" dirty="0"/>
          </a:p>
          <a:p>
            <a:pPr marL="0" marR="0" lvl="0" indent="0" algn="l" defTabSz="457178" rtl="0" eaLnBrk="1" fontAlgn="auto" latinLnBrk="0" hangingPunct="1">
              <a:lnSpc>
                <a:spcPct val="100000"/>
              </a:lnSpc>
              <a:spcBef>
                <a:spcPts val="0"/>
              </a:spcBef>
              <a:spcAft>
                <a:spcPts val="0"/>
              </a:spcAft>
              <a:buClrTx/>
              <a:buSzTx/>
              <a:buFontTx/>
              <a:buNone/>
              <a:tabLst/>
              <a:defRPr/>
            </a:pPr>
            <a:r>
              <a:rPr lang="en-US" noProof="0" dirty="0"/>
              <a:t>&lt;&lt; 120 + 30 = 150 min (av 300)&gt;&gt; </a:t>
            </a:r>
          </a:p>
          <a:p>
            <a:pPr marL="0" indent="0">
              <a:buFontTx/>
              <a:buNone/>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16</a:t>
            </a:fld>
            <a:endParaRPr lang="sv-SE"/>
          </a:p>
        </p:txBody>
      </p:sp>
    </p:spTree>
    <p:extLst>
      <p:ext uri="{BB962C8B-B14F-4D97-AF65-F5344CB8AC3E}">
        <p14:creationId xmlns:p14="http://schemas.microsoft.com/office/powerpoint/2010/main" val="1686371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noProof="0" dirty="0"/>
              <a:t>When designing auto-tests in a larger scale it’s good practice to think about how you will organize your code</a:t>
            </a:r>
          </a:p>
          <a:p>
            <a:pPr marL="0" indent="0">
              <a:buFontTx/>
              <a:buNone/>
            </a:pPr>
            <a:r>
              <a:rPr lang="en-US" noProof="0" dirty="0"/>
              <a:t>One thing we want to do is to separate our element locators and our code. We also want code easy to maintain/refactor, so commonly used functions should be in one place and not in all the test-specs.</a:t>
            </a:r>
          </a:p>
          <a:p>
            <a:pPr marL="0" indent="0">
              <a:buFontTx/>
              <a:buNone/>
            </a:pPr>
            <a:r>
              <a:rPr lang="en-US" noProof="0" dirty="0"/>
              <a:t>A common way to help you to this is to use the PO model</a:t>
            </a:r>
          </a:p>
          <a:p>
            <a:pPr marL="171450" indent="-171450">
              <a:buFont typeface="Wingdings" panose="05000000000000000000" pitchFamily="2" charset="2"/>
              <a:buChar char="§"/>
            </a:pPr>
            <a:r>
              <a:rPr lang="en-US" noProof="0" dirty="0"/>
              <a:t>Can be used by developers of webpages as well</a:t>
            </a:r>
          </a:p>
          <a:p>
            <a:pPr marL="171450" indent="-171450">
              <a:buFont typeface="Wingdings" panose="05000000000000000000" pitchFamily="2" charset="2"/>
              <a:buChar char="§"/>
            </a:pPr>
            <a:r>
              <a:rPr lang="en-US" noProof="0" dirty="0"/>
              <a:t>The simplest way of thinking of a PO is that it will abstract a webpage, so that the PO will have attributes like the page </a:t>
            </a:r>
            <a:r>
              <a:rPr lang="en-US" noProof="0" dirty="0" err="1"/>
              <a:t>url</a:t>
            </a:r>
            <a:r>
              <a:rPr lang="en-US" noProof="0" dirty="0"/>
              <a:t> and methods like </a:t>
            </a:r>
            <a:r>
              <a:rPr lang="en-US" noProof="0" dirty="0" err="1"/>
              <a:t>clickToNextPage</a:t>
            </a:r>
            <a:r>
              <a:rPr lang="en-US" noProof="0" dirty="0"/>
              <a:t>()</a:t>
            </a:r>
          </a:p>
          <a:p>
            <a:pPr marL="171450" indent="-171450">
              <a:buFont typeface="Wingdings" panose="05000000000000000000" pitchFamily="2" charset="2"/>
              <a:buChar char="§"/>
            </a:pPr>
            <a:r>
              <a:rPr lang="en-US" noProof="0" dirty="0"/>
              <a:t>Martin Fowler have one explanation of PO, but there exists many more ofc</a:t>
            </a:r>
          </a:p>
          <a:p>
            <a:pPr marL="171450" indent="-171450">
              <a:buFontTx/>
              <a:buChar char="-"/>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17</a:t>
            </a:fld>
            <a:endParaRPr lang="sv-SE"/>
          </a:p>
        </p:txBody>
      </p:sp>
    </p:spTree>
    <p:extLst>
      <p:ext uri="{BB962C8B-B14F-4D97-AF65-F5344CB8AC3E}">
        <p14:creationId xmlns:p14="http://schemas.microsoft.com/office/powerpoint/2010/main" val="2388082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noProof="0" dirty="0"/>
              <a:t>There exists a lot of theoretical opinions and ideas about PO.</a:t>
            </a:r>
          </a:p>
          <a:p>
            <a:pPr marL="0" indent="0">
              <a:buFontTx/>
              <a:buNone/>
            </a:pPr>
            <a:r>
              <a:rPr lang="en-US" noProof="0" dirty="0"/>
              <a:t>But I think it’s better to create your own opinion on them, so let’s make an example together.</a:t>
            </a:r>
          </a:p>
          <a:p>
            <a:pPr marL="0" indent="0">
              <a:buFontTx/>
              <a:buNone/>
            </a:pPr>
            <a:r>
              <a:rPr lang="en-US" noProof="0" dirty="0"/>
              <a:t>Let’s use CAG website, since we already written test for it</a:t>
            </a:r>
          </a:p>
          <a:p>
            <a:pPr marL="171450" indent="-171450">
              <a:buFont typeface="Wingdings" panose="05000000000000000000" pitchFamily="2" charset="2"/>
              <a:buChar char="§"/>
            </a:pPr>
            <a:r>
              <a:rPr lang="en-US" noProof="0" dirty="0"/>
              <a:t>The test task is to check the contact person for all areas in system development</a:t>
            </a:r>
          </a:p>
          <a:p>
            <a:pPr marL="171450" indent="-171450">
              <a:buFont typeface="Wingdings" panose="05000000000000000000" pitchFamily="2" charset="2"/>
              <a:buChar char="§"/>
            </a:pPr>
            <a:r>
              <a:rPr lang="en-US" noProof="0" dirty="0"/>
              <a:t>Start by creating a place to put our page objects </a:t>
            </a:r>
          </a:p>
          <a:p>
            <a:pPr marL="171450" indent="-171450">
              <a:buFont typeface="Wingdings" panose="05000000000000000000" pitchFamily="2" charset="2"/>
              <a:buChar char="§"/>
            </a:pPr>
            <a:r>
              <a:rPr lang="en-US" noProof="0" dirty="0"/>
              <a:t>I find it often useful to create one ‘parent’-page and then let other pages inherit from that page</a:t>
            </a:r>
            <a:br>
              <a:rPr lang="en-US" noProof="0" dirty="0"/>
            </a:br>
            <a:r>
              <a:rPr lang="en-US" noProof="0" dirty="0"/>
              <a:t>On CAG first page we see 4 areas, we will only test one of them, </a:t>
            </a:r>
            <a:r>
              <a:rPr lang="en-US" noProof="0" dirty="0" err="1"/>
              <a:t>Systemutveckling</a:t>
            </a:r>
            <a:r>
              <a:rPr lang="en-US" noProof="0" dirty="0"/>
              <a:t>.</a:t>
            </a:r>
            <a:br>
              <a:rPr lang="en-US" noProof="0" dirty="0"/>
            </a:br>
            <a:r>
              <a:rPr lang="en-US" noProof="0" dirty="0"/>
              <a:t>BUT to make the parent-page more future proof let’s look in the other areas as well</a:t>
            </a:r>
            <a:br>
              <a:rPr lang="en-US" noProof="0" dirty="0"/>
            </a:br>
            <a:r>
              <a:rPr lang="en-US" noProof="0" dirty="0"/>
              <a:t>All but </a:t>
            </a:r>
            <a:r>
              <a:rPr lang="en-US" noProof="0" dirty="0" err="1"/>
              <a:t>Utbildning</a:t>
            </a:r>
            <a:r>
              <a:rPr lang="en-US" noProof="0" dirty="0"/>
              <a:t> have </a:t>
            </a:r>
            <a:r>
              <a:rPr lang="en-US" noProof="0" dirty="0" err="1"/>
              <a:t>contacs</a:t>
            </a:r>
            <a:r>
              <a:rPr lang="en-US" noProof="0" dirty="0"/>
              <a:t>, so it seems a good ide to have a function to retrieve contact person in the parent page</a:t>
            </a:r>
          </a:p>
          <a:p>
            <a:pPr marL="0" indent="0">
              <a:buFont typeface="Wingdings" panose="05000000000000000000" pitchFamily="2" charset="2"/>
              <a:buNone/>
            </a:pPr>
            <a:r>
              <a:rPr lang="en-US" noProof="0" dirty="0"/>
              <a:t>ME: Open VS Code and walk thru </a:t>
            </a:r>
            <a:r>
              <a:rPr lang="en-US" noProof="0" dirty="0" err="1"/>
              <a:t>cag_po.ts</a:t>
            </a:r>
            <a:r>
              <a:rPr lang="en-US" noProof="0" dirty="0"/>
              <a:t> – tell all to create code at the same time OR simply copy </a:t>
            </a:r>
            <a:r>
              <a:rPr lang="en-US" noProof="0" dirty="0" err="1"/>
              <a:t>cag_po.ts</a:t>
            </a:r>
            <a:r>
              <a:rPr lang="en-US" noProof="0" dirty="0"/>
              <a:t>???</a:t>
            </a:r>
          </a:p>
          <a:p>
            <a:pPr marL="171450" indent="-171450">
              <a:buFont typeface="Wingdings" panose="05000000000000000000" pitchFamily="2" charset="2"/>
              <a:buChar char="§"/>
            </a:pPr>
            <a:endParaRPr lang="en-US" noProof="0" dirty="0"/>
          </a:p>
          <a:p>
            <a:pPr marL="0" indent="0">
              <a:buFontTx/>
              <a:buNone/>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18</a:t>
            </a:fld>
            <a:endParaRPr lang="sv-SE"/>
          </a:p>
        </p:txBody>
      </p:sp>
    </p:spTree>
    <p:extLst>
      <p:ext uri="{BB962C8B-B14F-4D97-AF65-F5344CB8AC3E}">
        <p14:creationId xmlns:p14="http://schemas.microsoft.com/office/powerpoint/2010/main" val="34649812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noProof="0" dirty="0"/>
              <a:t>Open VS Code and walk thru </a:t>
            </a:r>
            <a:r>
              <a:rPr lang="en-US" noProof="0" dirty="0" err="1"/>
              <a:t>cag_home_po.ts</a:t>
            </a:r>
            <a:r>
              <a:rPr lang="en-US" noProof="0" dirty="0"/>
              <a:t>, this is at first very simple.</a:t>
            </a:r>
          </a:p>
          <a:p>
            <a:pPr marL="0" indent="0">
              <a:buFont typeface="Wingdings" panose="05000000000000000000" pitchFamily="2" charset="2"/>
              <a:buNone/>
            </a:pPr>
            <a:r>
              <a:rPr lang="en-US" noProof="0" dirty="0"/>
              <a:t>But I will show that inheritance works in </a:t>
            </a:r>
            <a:r>
              <a:rPr lang="en-US" noProof="0" dirty="0" err="1"/>
              <a:t>testscript</a:t>
            </a:r>
            <a:r>
              <a:rPr lang="en-US" noProof="0" dirty="0"/>
              <a:t> before adding more functionality to </a:t>
            </a:r>
            <a:r>
              <a:rPr lang="en-US" noProof="0" dirty="0" err="1"/>
              <a:t>sysutv</a:t>
            </a:r>
            <a:r>
              <a:rPr lang="en-US" noProof="0" dirty="0"/>
              <a:t>.</a:t>
            </a:r>
          </a:p>
          <a:p>
            <a:pPr marL="0" indent="0">
              <a:buFont typeface="Wingdings" panose="05000000000000000000" pitchFamily="2" charset="2"/>
              <a:buNone/>
            </a:pPr>
            <a:r>
              <a:rPr lang="en-US" noProof="0" dirty="0"/>
              <a:t>Should we have the tests/assertions in the PO’s? </a:t>
            </a:r>
            <a:r>
              <a:rPr lang="en-US" sz="1200" dirty="0"/>
              <a:t>Martin Fowler thinks not and I tend to agree with him. But the PO’s gets a bit more complex if we don’t do assertions in them</a:t>
            </a:r>
          </a:p>
          <a:p>
            <a:pPr marL="0" indent="0">
              <a:buFont typeface="Wingdings" panose="05000000000000000000" pitchFamily="2" charset="2"/>
              <a:buNone/>
            </a:pPr>
            <a:r>
              <a:rPr lang="en-US" sz="1200" noProof="0" dirty="0"/>
              <a:t>Show that a simple return won’t work -&gt; undefined</a:t>
            </a:r>
          </a:p>
          <a:p>
            <a:pPr marL="0" indent="0">
              <a:buFont typeface="Wingdings" panose="05000000000000000000" pitchFamily="2" charset="2"/>
              <a:buNone/>
            </a:pPr>
            <a:r>
              <a:rPr lang="en-US" sz="1200" noProof="0" dirty="0"/>
              <a:t>Show assertion in PO</a:t>
            </a:r>
          </a:p>
          <a:p>
            <a:pPr marL="0" indent="0">
              <a:buFont typeface="Wingdings" panose="05000000000000000000" pitchFamily="2" charset="2"/>
              <a:buNone/>
            </a:pPr>
            <a:r>
              <a:rPr lang="en-US" sz="1200" noProof="0" dirty="0" err="1"/>
              <a:t>Walkthru</a:t>
            </a:r>
            <a:r>
              <a:rPr lang="en-US" sz="1200" noProof="0" dirty="0"/>
              <a:t> </a:t>
            </a:r>
            <a:r>
              <a:rPr lang="en-US" sz="1200" dirty="0" err="1"/>
              <a:t>cag_sysutv_po.ts</a:t>
            </a:r>
            <a:r>
              <a:rPr lang="en-US" sz="1200" dirty="0"/>
              <a:t> + the tests in </a:t>
            </a:r>
            <a:r>
              <a:rPr lang="en-US" sz="1200" dirty="0" err="1"/>
              <a:t>checkPO_spec.ts</a:t>
            </a:r>
            <a:r>
              <a:rPr lang="en-US" sz="1200" dirty="0"/>
              <a:t> – show polymorphism</a:t>
            </a:r>
            <a:endParaRPr lang="en-US" sz="1200" noProof="0" dirty="0"/>
          </a:p>
          <a:p>
            <a:pPr marL="0" indent="0">
              <a:buFont typeface="Wingdings" panose="05000000000000000000" pitchFamily="2" charset="2"/>
              <a:buNone/>
            </a:pPr>
            <a:endParaRPr lang="en-US" noProof="0" dirty="0"/>
          </a:p>
          <a:p>
            <a:pPr marL="0" marR="0" lvl="0" indent="0" algn="l" defTabSz="457178"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noProof="0" dirty="0"/>
              <a:t>&lt;&lt; 150 + 30 = 180 min (av 300)&gt;&gt; </a:t>
            </a:r>
          </a:p>
          <a:p>
            <a:pPr marL="0" indent="0">
              <a:buFont typeface="Wingdings" panose="05000000000000000000" pitchFamily="2" charset="2"/>
              <a:buNone/>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19</a:t>
            </a:fld>
            <a:endParaRPr lang="sv-SE"/>
          </a:p>
        </p:txBody>
      </p:sp>
    </p:spTree>
    <p:extLst>
      <p:ext uri="{BB962C8B-B14F-4D97-AF65-F5344CB8AC3E}">
        <p14:creationId xmlns:p14="http://schemas.microsoft.com/office/powerpoint/2010/main" val="1041184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Always tried to automate my regression tests, since regression testing is boring</a:t>
            </a:r>
          </a:p>
          <a:p>
            <a:r>
              <a:rPr lang="en-US" dirty="0"/>
              <a:t>Defense industry, Banking, Telecom, Gaming, Governmental, Insurance, Health care, Medical</a:t>
            </a:r>
          </a:p>
        </p:txBody>
      </p:sp>
      <p:sp>
        <p:nvSpPr>
          <p:cNvPr id="4" name="Slide Number Placeholder 3"/>
          <p:cNvSpPr>
            <a:spLocks noGrp="1"/>
          </p:cNvSpPr>
          <p:nvPr>
            <p:ph type="sldNum" sz="quarter" idx="5"/>
          </p:nvPr>
        </p:nvSpPr>
        <p:spPr/>
        <p:txBody>
          <a:bodyPr/>
          <a:lstStyle/>
          <a:p>
            <a:fld id="{B7854C85-E39B-1B4A-8A8F-EB76ACB290D9}" type="slidenum">
              <a:rPr lang="sv-SE" smtClean="0"/>
              <a:t>2</a:t>
            </a:fld>
            <a:endParaRPr lang="sv-SE"/>
          </a:p>
        </p:txBody>
      </p:sp>
    </p:spTree>
    <p:extLst>
      <p:ext uri="{BB962C8B-B14F-4D97-AF65-F5344CB8AC3E}">
        <p14:creationId xmlns:p14="http://schemas.microsoft.com/office/powerpoint/2010/main" val="1515162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So now it’s time for our 2:ns exercise</a:t>
            </a:r>
          </a:p>
        </p:txBody>
      </p:sp>
      <p:sp>
        <p:nvSpPr>
          <p:cNvPr id="4" name="Slide Number Placeholder 3"/>
          <p:cNvSpPr>
            <a:spLocks noGrp="1"/>
          </p:cNvSpPr>
          <p:nvPr>
            <p:ph type="sldNum" sz="quarter" idx="5"/>
          </p:nvPr>
        </p:nvSpPr>
        <p:spPr/>
        <p:txBody>
          <a:bodyPr/>
          <a:lstStyle/>
          <a:p>
            <a:fld id="{B7854C85-E39B-1B4A-8A8F-EB76ACB290D9}" type="slidenum">
              <a:rPr lang="sv-SE" smtClean="0"/>
              <a:t>20</a:t>
            </a:fld>
            <a:endParaRPr lang="sv-SE"/>
          </a:p>
        </p:txBody>
      </p:sp>
    </p:spTree>
    <p:extLst>
      <p:ext uri="{BB962C8B-B14F-4D97-AF65-F5344CB8AC3E}">
        <p14:creationId xmlns:p14="http://schemas.microsoft.com/office/powerpoint/2010/main" val="28094213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Show good practice with simple assertions that we are on desired page, Show how we can wait for promise to finish and how we use expect in that callback for assertion</a:t>
            </a:r>
          </a:p>
          <a:p>
            <a:pPr marL="171450" indent="-171450">
              <a:buFontTx/>
              <a:buChar char="-"/>
            </a:pPr>
            <a:r>
              <a:rPr lang="en-US" noProof="0" dirty="0"/>
              <a:t>Task accomplished? Yes and No</a:t>
            </a:r>
          </a:p>
          <a:p>
            <a:pPr marL="628628" lvl="1" indent="-171450">
              <a:buFontTx/>
              <a:buChar char="-"/>
            </a:pPr>
            <a:r>
              <a:rPr lang="en-US" noProof="0" dirty="0"/>
              <a:t>We test more than the task suggests. To be able to maintain your tests it’s good practice to keep tests of business rules atomic (1 rule in one test), so better with many small tests.</a:t>
            </a:r>
            <a:br>
              <a:rPr lang="en-US" noProof="0" dirty="0"/>
            </a:br>
            <a:r>
              <a:rPr lang="en-US" noProof="0" dirty="0"/>
              <a:t>Then again depending on your product and your developers some extra assertions might be of value.</a:t>
            </a:r>
          </a:p>
          <a:p>
            <a:pPr marL="628628" lvl="1" indent="-171450">
              <a:buFontTx/>
              <a:buChar char="-"/>
            </a:pPr>
            <a:r>
              <a:rPr lang="en-US" noProof="0" dirty="0"/>
              <a:t>So we might remove the tests of correct title, since it’s not in our scope</a:t>
            </a:r>
          </a:p>
          <a:p>
            <a:pPr marL="628628" lvl="1" indent="-171450">
              <a:buFontTx/>
              <a:buChar char="-"/>
            </a:pPr>
            <a:r>
              <a:rPr lang="en-US" noProof="0" dirty="0"/>
              <a:t>We also test that traversing from home page to the pages in ‘</a:t>
            </a:r>
            <a:r>
              <a:rPr lang="en-US" noProof="0" dirty="0" err="1"/>
              <a:t>systemutveckling</a:t>
            </a:r>
            <a:r>
              <a:rPr lang="en-US" noProof="0" dirty="0"/>
              <a:t>’ is working, this is nor in the BR</a:t>
            </a:r>
          </a:p>
          <a:p>
            <a:pPr marL="171450" lvl="0" indent="-171450">
              <a:buFontTx/>
              <a:buChar char="-"/>
            </a:pPr>
            <a:r>
              <a:rPr lang="en-US" noProof="0" dirty="0"/>
              <a:t>Walk thru ex2_simple_spec.ts</a:t>
            </a:r>
          </a:p>
          <a:p>
            <a:pPr marL="171450" marR="0" lvl="0" indent="-171450" algn="l" defTabSz="457178" rtl="0" eaLnBrk="1" fontAlgn="auto" latinLnBrk="0" hangingPunct="1">
              <a:lnSpc>
                <a:spcPct val="100000"/>
              </a:lnSpc>
              <a:spcBef>
                <a:spcPts val="0"/>
              </a:spcBef>
              <a:spcAft>
                <a:spcPts val="0"/>
              </a:spcAft>
              <a:buClrTx/>
              <a:buSzTx/>
              <a:buFontTx/>
              <a:buChar char="-"/>
              <a:tabLst/>
              <a:defRPr/>
            </a:pPr>
            <a:r>
              <a:rPr lang="en-US" noProof="0" dirty="0"/>
              <a:t>In this simplified solution we still have hardcode the correct answers, our test data, into the test-spec. This is generally bad practice since we don’t want to update our tests when test data changes. So this leads us into how test data and data driven tests can be achieved in Cypress.</a:t>
            </a:r>
            <a:r>
              <a:rPr lang="en-US" b="0" dirty="0">
                <a:solidFill>
                  <a:srgbClr val="9CDCFE"/>
                </a:solidFill>
                <a:effectLst/>
                <a:latin typeface="Consolas" panose="020B0609020204030204" pitchFamily="49" charset="0"/>
              </a:rPr>
              <a:t> </a:t>
            </a:r>
            <a:r>
              <a:rPr lang="en-US" b="0" dirty="0" err="1">
                <a:solidFill>
                  <a:srgbClr val="9CDCFE"/>
                </a:solidFill>
                <a:effectLst/>
                <a:latin typeface="Consolas" panose="020B0609020204030204" pitchFamily="49" charset="0"/>
              </a:rPr>
              <a:t>uri</a:t>
            </a:r>
            <a:endParaRPr lang="en-US" b="0" dirty="0">
              <a:solidFill>
                <a:srgbClr val="D4D4D4"/>
              </a:solidFill>
              <a:effectLst/>
              <a:latin typeface="Consolas" panose="020B0609020204030204" pitchFamily="49" charset="0"/>
            </a:endParaRPr>
          </a:p>
          <a:p>
            <a:pPr marL="171450" marR="0" lvl="0" indent="-171450" algn="l" defTabSz="457178" rtl="0" eaLnBrk="1" fontAlgn="auto" latinLnBrk="0" hangingPunct="1">
              <a:lnSpc>
                <a:spcPct val="100000"/>
              </a:lnSpc>
              <a:spcBef>
                <a:spcPts val="0"/>
              </a:spcBef>
              <a:spcAft>
                <a:spcPts val="0"/>
              </a:spcAft>
              <a:buClrTx/>
              <a:buSzTx/>
              <a:buFontTx/>
              <a:buChar char="-"/>
              <a:tabLst/>
              <a:defRPr/>
            </a:pPr>
            <a:r>
              <a:rPr lang="en-US" b="0" dirty="0" err="1">
                <a:solidFill>
                  <a:srgbClr val="9CDCFE"/>
                </a:solidFill>
                <a:effectLst/>
                <a:latin typeface="Consolas" panose="020B0609020204030204" pitchFamily="49" charset="0"/>
              </a:rPr>
              <a:t>uri</a:t>
            </a:r>
            <a:endParaRPr lang="en-US" b="0" dirty="0">
              <a:solidFill>
                <a:srgbClr val="D4D4D4"/>
              </a:solidFill>
              <a:effectLst/>
              <a:latin typeface="Consolas" panose="020B0609020204030204" pitchFamily="49" charset="0"/>
            </a:endParaRPr>
          </a:p>
          <a:p>
            <a:pPr marL="171450" lvl="0" indent="-171450">
              <a:buFontTx/>
              <a:buChar char="-"/>
            </a:pPr>
            <a:endParaRPr lang="en-US" noProof="0" dirty="0"/>
          </a:p>
          <a:p>
            <a:pPr marL="0" marR="0" lvl="0" indent="0" algn="l" defTabSz="457178" rtl="0" eaLnBrk="1" fontAlgn="auto" latinLnBrk="0" hangingPunct="1">
              <a:lnSpc>
                <a:spcPct val="100000"/>
              </a:lnSpc>
              <a:spcBef>
                <a:spcPts val="0"/>
              </a:spcBef>
              <a:spcAft>
                <a:spcPts val="0"/>
              </a:spcAft>
              <a:buClrTx/>
              <a:buSzTx/>
              <a:buFontTx/>
              <a:buNone/>
              <a:tabLst/>
              <a:defRPr/>
            </a:pPr>
            <a:r>
              <a:rPr lang="en-US" noProof="0" dirty="0"/>
              <a:t>&lt;&lt; 180 + 90 = 270 min (av 300)&gt;&gt; </a:t>
            </a:r>
          </a:p>
          <a:p>
            <a:pPr marL="0" indent="0">
              <a:buFontTx/>
              <a:buNone/>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21</a:t>
            </a:fld>
            <a:endParaRPr lang="sv-SE"/>
          </a:p>
        </p:txBody>
      </p:sp>
    </p:spTree>
    <p:extLst>
      <p:ext uri="{BB962C8B-B14F-4D97-AF65-F5344CB8AC3E}">
        <p14:creationId xmlns:p14="http://schemas.microsoft.com/office/powerpoint/2010/main" val="422723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Why DDT. </a:t>
            </a:r>
          </a:p>
          <a:p>
            <a:pPr marL="628628" lvl="1" indent="-171450">
              <a:buFontTx/>
              <a:buChar char="-"/>
            </a:pPr>
            <a:r>
              <a:rPr lang="en-US" noProof="0" dirty="0"/>
              <a:t>If same tests must be run many times due to for example boundary value or equivalence partitioning testing (or combinatoric tests </a:t>
            </a:r>
            <a:r>
              <a:rPr lang="en-US" noProof="0" dirty="0" err="1"/>
              <a:t>OS+Webbrowser+version</a:t>
            </a:r>
            <a:r>
              <a:rPr lang="en-US" noProof="0" dirty="0"/>
              <a:t>)</a:t>
            </a:r>
          </a:p>
          <a:p>
            <a:pPr marL="628628" lvl="1" indent="-171450">
              <a:buFontTx/>
              <a:buChar char="-"/>
            </a:pPr>
            <a:r>
              <a:rPr lang="en-US" noProof="0" dirty="0"/>
              <a:t> By separating test data from code, tests will be easier to explain. Showing for example test data in a structured way, like in excel table or json-tree makes it is easier for PO to understand what is tested</a:t>
            </a:r>
          </a:p>
          <a:p>
            <a:pPr marL="628628" lvl="1" indent="-171450">
              <a:buFontTx/>
              <a:buChar char="-"/>
            </a:pPr>
            <a:r>
              <a:rPr lang="en-US" noProof="0" dirty="0"/>
              <a:t>For the same reason tests will be easier to maintain, if for example a new item is added in a webstore. All we must do is to add the new products characteristic to our test data</a:t>
            </a:r>
          </a:p>
        </p:txBody>
      </p:sp>
      <p:sp>
        <p:nvSpPr>
          <p:cNvPr id="4" name="Slide Number Placeholder 3"/>
          <p:cNvSpPr>
            <a:spLocks noGrp="1"/>
          </p:cNvSpPr>
          <p:nvPr>
            <p:ph type="sldNum" sz="quarter" idx="5"/>
          </p:nvPr>
        </p:nvSpPr>
        <p:spPr/>
        <p:txBody>
          <a:bodyPr/>
          <a:lstStyle/>
          <a:p>
            <a:fld id="{B7854C85-E39B-1B4A-8A8F-EB76ACB290D9}" type="slidenum">
              <a:rPr lang="sv-SE" smtClean="0"/>
              <a:t>22</a:t>
            </a:fld>
            <a:endParaRPr lang="sv-SE"/>
          </a:p>
        </p:txBody>
      </p:sp>
    </p:spTree>
    <p:extLst>
      <p:ext uri="{BB962C8B-B14F-4D97-AF65-F5344CB8AC3E}">
        <p14:creationId xmlns:p14="http://schemas.microsoft.com/office/powerpoint/2010/main" val="14143475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178" rtl="0" eaLnBrk="1" fontAlgn="auto" latinLnBrk="0" hangingPunct="1">
              <a:lnSpc>
                <a:spcPct val="100000"/>
              </a:lnSpc>
              <a:spcBef>
                <a:spcPts val="0"/>
              </a:spcBef>
              <a:spcAft>
                <a:spcPts val="0"/>
              </a:spcAft>
              <a:buClrTx/>
              <a:buSzTx/>
              <a:buFontTx/>
              <a:buChar char="-"/>
              <a:tabLst/>
              <a:defRPr/>
            </a:pPr>
            <a:r>
              <a:rPr lang="en-US" noProof="0" dirty="0"/>
              <a:t>DDT in Cypress, Default cypress will store fixed test data in fixture files</a:t>
            </a:r>
          </a:p>
          <a:p>
            <a:pPr marL="628628" lvl="1" indent="-171450">
              <a:buFontTx/>
              <a:buChar char="-"/>
            </a:pPr>
            <a:r>
              <a:rPr lang="en-US" noProof="0" dirty="0"/>
              <a:t>A fixture file is a json file,</a:t>
            </a:r>
          </a:p>
          <a:p>
            <a:pPr marL="628628" lvl="1" indent="-171450">
              <a:buFontTx/>
              <a:buChar char="-"/>
            </a:pPr>
            <a:r>
              <a:rPr lang="en-US" noProof="0" dirty="0"/>
              <a:t>Show folder </a:t>
            </a:r>
            <a:r>
              <a:rPr lang="en-US" sz="1200" dirty="0"/>
              <a:t>./cypress/fixtures</a:t>
            </a:r>
          </a:p>
          <a:p>
            <a:pPr marL="628628" lvl="1" indent="-171450">
              <a:buFontTx/>
              <a:buChar char="-"/>
            </a:pPr>
            <a:r>
              <a:rPr lang="en-US" sz="1200" noProof="0" dirty="0"/>
              <a:t>Using </a:t>
            </a:r>
            <a:r>
              <a:rPr lang="en-US" sz="1200" noProof="0" dirty="0" err="1"/>
              <a:t>cmd</a:t>
            </a:r>
            <a:r>
              <a:rPr lang="en-US" sz="1200" noProof="0" dirty="0"/>
              <a:t> </a:t>
            </a:r>
            <a:r>
              <a:rPr lang="en-US" sz="1200" dirty="0" err="1"/>
              <a:t>cy.fixture</a:t>
            </a:r>
            <a:endParaRPr lang="en-US" sz="1200" dirty="0"/>
          </a:p>
          <a:p>
            <a:pPr marL="171450" lvl="0" indent="-171450">
              <a:buFontTx/>
              <a:buChar char="-"/>
            </a:pPr>
            <a:r>
              <a:rPr lang="en-US" noProof="0" dirty="0"/>
              <a:t>I will now walk you thru an example of how our previous contact check could look like when you make it data-driven</a:t>
            </a:r>
          </a:p>
          <a:p>
            <a:pPr marL="628628" lvl="1" indent="-171450">
              <a:buFontTx/>
              <a:buChar char="-"/>
            </a:pPr>
            <a:r>
              <a:rPr lang="en-US" noProof="0" dirty="0"/>
              <a:t>First let’s simplify our test. The task was to check contact person in 3 business areas in </a:t>
            </a:r>
            <a:r>
              <a:rPr lang="en-US" noProof="0" dirty="0" err="1"/>
              <a:t>systemutveckling</a:t>
            </a:r>
            <a:r>
              <a:rPr lang="en-US" noProof="0" dirty="0"/>
              <a:t>. </a:t>
            </a:r>
            <a:br>
              <a:rPr lang="en-US" noProof="0" dirty="0"/>
            </a:br>
            <a:r>
              <a:rPr lang="en-US" noProof="0" dirty="0"/>
              <a:t>So we actually don’t have to check that the traversal to each BA-page is working, we can go directly to them using their URI instead.</a:t>
            </a:r>
            <a:br>
              <a:rPr lang="en-US" noProof="0" dirty="0"/>
            </a:br>
            <a:r>
              <a:rPr lang="en-US" noProof="0" dirty="0"/>
              <a:t>In fact this is best practice. Separate tests to have single responsibility as much as possible, makes test easier to maintain when requirements changes</a:t>
            </a:r>
            <a:br>
              <a:rPr lang="en-US" noProof="0" dirty="0"/>
            </a:br>
            <a:r>
              <a:rPr lang="en-US" noProof="0" dirty="0"/>
              <a:t>Show ./cypress/integration/solutions/exercises/ex2_simple1_spec.ts and run it</a:t>
            </a:r>
          </a:p>
          <a:p>
            <a:pPr marL="628628" lvl="1" indent="-171450">
              <a:buFontTx/>
              <a:buChar char="-"/>
            </a:pPr>
            <a:r>
              <a:rPr lang="en-US" noProof="0" dirty="0"/>
              <a:t>So let’s Make test DD, show </a:t>
            </a:r>
            <a:r>
              <a:rPr lang="en-US" sz="1200" dirty="0"/>
              <a:t>ex2_dd1_spec.ts, go thru it and run it</a:t>
            </a:r>
            <a:endParaRPr lang="en-US" noProof="0" dirty="0"/>
          </a:p>
          <a:p>
            <a:pPr marL="628628" lvl="1" indent="-171450">
              <a:buFontTx/>
              <a:buChar char="-"/>
            </a:pPr>
            <a:r>
              <a:rPr lang="en-US" noProof="0" dirty="0"/>
              <a:t>Lets look in the json file, here we the attributes we have in our </a:t>
            </a:r>
            <a:r>
              <a:rPr lang="en-US" noProof="0" dirty="0" err="1"/>
              <a:t>datadesc</a:t>
            </a:r>
            <a:r>
              <a:rPr lang="en-US" noProof="0" dirty="0"/>
              <a:t>-class, so if we change info for any of our </a:t>
            </a:r>
            <a:r>
              <a:rPr lang="en-US" noProof="0" dirty="0" err="1"/>
              <a:t>contacs</a:t>
            </a:r>
            <a:r>
              <a:rPr lang="en-US" noProof="0" dirty="0"/>
              <a:t> all we have to do is change data here and test will run ok again</a:t>
            </a:r>
            <a:br>
              <a:rPr lang="en-US" noProof="0" dirty="0"/>
            </a:br>
            <a:r>
              <a:rPr lang="en-US" noProof="0" dirty="0"/>
              <a:t>Let change data just to see that test fails</a:t>
            </a:r>
          </a:p>
          <a:p>
            <a:pPr marL="0" marR="0" lvl="0" indent="0" algn="l" defTabSz="457178" rtl="0" eaLnBrk="1" fontAlgn="auto" latinLnBrk="0" hangingPunct="1">
              <a:lnSpc>
                <a:spcPct val="100000"/>
              </a:lnSpc>
              <a:spcBef>
                <a:spcPts val="0"/>
              </a:spcBef>
              <a:spcAft>
                <a:spcPts val="0"/>
              </a:spcAft>
              <a:buClrTx/>
              <a:buSzTx/>
              <a:buFontTx/>
              <a:buNone/>
              <a:tabLst/>
              <a:defRPr/>
            </a:pPr>
            <a:r>
              <a:rPr lang="en-US" noProof="0" dirty="0"/>
              <a:t>&lt;&lt; 270 + 30 = 300 min (av 300)&gt;&gt; </a:t>
            </a:r>
          </a:p>
          <a:p>
            <a:pPr marL="0" lvl="0" indent="0">
              <a:buFontTx/>
              <a:buNone/>
            </a:pPr>
            <a:br>
              <a:rPr lang="en-US" noProof="0" dirty="0"/>
            </a:br>
            <a:br>
              <a:rPr lang="en-US" noProof="0" dirty="0"/>
            </a:b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23</a:t>
            </a:fld>
            <a:endParaRPr lang="sv-SE"/>
          </a:p>
        </p:txBody>
      </p:sp>
    </p:spTree>
    <p:extLst>
      <p:ext uri="{BB962C8B-B14F-4D97-AF65-F5344CB8AC3E}">
        <p14:creationId xmlns:p14="http://schemas.microsoft.com/office/powerpoint/2010/main" val="29807101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Since we are coding in JavaScript there are some pitfalls when checking web </a:t>
            </a:r>
            <a:r>
              <a:rPr lang="en-US" noProof="0" dirty="0" err="1"/>
              <a:t>gui’s</a:t>
            </a:r>
            <a:r>
              <a:rPr lang="en-US" noProof="0" dirty="0"/>
              <a:t>. One is checking value changes</a:t>
            </a:r>
          </a:p>
          <a:p>
            <a:pPr marL="171450" indent="-171450">
              <a:buFontTx/>
              <a:buChar char="-"/>
            </a:pPr>
            <a:r>
              <a:rPr lang="en-US" noProof="0" dirty="0"/>
              <a:t>Run swag1 and walk thru it</a:t>
            </a:r>
            <a:br>
              <a:rPr lang="en-US" noProof="0" dirty="0"/>
            </a:br>
            <a:r>
              <a:rPr lang="en-US" noProof="0" dirty="0"/>
              <a:t>First show the page </a:t>
            </a:r>
            <a:r>
              <a:rPr lang="en-US" noProof="0" dirty="0" err="1"/>
              <a:t>saucedemo</a:t>
            </a:r>
            <a:r>
              <a:rPr lang="en-US" noProof="0" dirty="0"/>
              <a:t>. Show that we log value with 1 item then we add another item and log total price with both 1 and 2 items</a:t>
            </a:r>
            <a:br>
              <a:rPr lang="en-US" noProof="0" dirty="0"/>
            </a:br>
            <a:r>
              <a:rPr lang="en-US" noProof="0" dirty="0"/>
              <a:t>But when we come to our assertion we can see that both values are zero</a:t>
            </a:r>
            <a:br>
              <a:rPr lang="en-US" noProof="0" dirty="0"/>
            </a:br>
            <a:r>
              <a:rPr lang="en-US" noProof="0" dirty="0"/>
              <a:t>Why is this? Anyone? I’m not 100% sure, but as I get it it’s a question of timing,</a:t>
            </a:r>
            <a:br>
              <a:rPr lang="en-US" noProof="0" dirty="0"/>
            </a:br>
            <a:r>
              <a:rPr lang="en-US" noProof="0" dirty="0"/>
              <a:t>The test script will run sequentially very fast. But we must catch our values in callbacks when the values are ready from webpage, this means that we get the values after the test-script has finished running </a:t>
            </a:r>
            <a:br>
              <a:rPr lang="en-US" noProof="0" dirty="0"/>
            </a:br>
            <a:r>
              <a:rPr lang="en-US" noProof="0" dirty="0"/>
              <a:t>So the values at the end of the test-script are correctly zero. If we set some values initially on the 2 global variables we will see that these initial values will be logged</a:t>
            </a:r>
            <a:br>
              <a:rPr lang="en-US" noProof="0" dirty="0"/>
            </a:br>
            <a:r>
              <a:rPr lang="en-US" noProof="0" dirty="0"/>
              <a:t>Set values to the variables 1 to 1 and 2 to 2, enable assertion and then run test again</a:t>
            </a:r>
            <a:br>
              <a:rPr lang="en-US" noProof="0" dirty="0"/>
            </a:br>
            <a:r>
              <a:rPr lang="en-US" noProof="0" dirty="0"/>
              <a:t>Can you see the danger here? – This test will always succeed, so what must we do to test our tests? – Make them fail in a controlled fashion</a:t>
            </a:r>
          </a:p>
          <a:p>
            <a:pPr marL="0" indent="0">
              <a:buFontTx/>
              <a:buNone/>
            </a:pPr>
            <a:endParaRPr lang="en-US" noProof="0" dirty="0"/>
          </a:p>
          <a:p>
            <a:pPr marL="0" indent="0">
              <a:buFontTx/>
              <a:buNone/>
            </a:pPr>
            <a:r>
              <a:rPr lang="en-US" noProof="0" dirty="0"/>
              <a:t>So how do we make this work? </a:t>
            </a:r>
            <a:r>
              <a:rPr lang="en-US" dirty="0"/>
              <a:t>fortunately I have made an example of this too</a:t>
            </a:r>
            <a:r>
              <a:rPr lang="en-US" noProof="0" dirty="0"/>
              <a:t> –show swag2 </a:t>
            </a:r>
            <a:br>
              <a:rPr lang="en-US" noProof="0" dirty="0"/>
            </a:br>
            <a:r>
              <a:rPr lang="en-US" noProof="0" dirty="0"/>
              <a:t>Here I have put all common code in separate functions, so that the actual testing code get clearer</a:t>
            </a:r>
            <a:br>
              <a:rPr lang="en-US" noProof="0" dirty="0"/>
            </a:br>
            <a:r>
              <a:rPr lang="en-US" noProof="0" dirty="0"/>
              <a:t>Show test, explain/show that we use alias here (.as())</a:t>
            </a:r>
          </a:p>
          <a:p>
            <a:pPr marL="0" indent="0">
              <a:buFontTx/>
              <a:buNone/>
            </a:pPr>
            <a:endParaRPr lang="en-US" noProof="0" dirty="0"/>
          </a:p>
          <a:p>
            <a:pPr marL="0" indent="0">
              <a:buFontTx/>
              <a:buNone/>
            </a:pPr>
            <a:r>
              <a:rPr lang="en-US" noProof="0" dirty="0"/>
              <a:t>Don’t mention </a:t>
            </a:r>
            <a:r>
              <a:rPr lang="en-US" noProof="0" dirty="0" err="1"/>
              <a:t>cy.wait</a:t>
            </a:r>
            <a:r>
              <a:rPr lang="en-US" noProof="0" dirty="0"/>
              <a:t>(), since I’m not 100% clear why that </a:t>
            </a:r>
            <a:r>
              <a:rPr lang="en-US" noProof="0"/>
              <a:t>won’t work</a:t>
            </a:r>
            <a:endParaRPr lang="en-US" noProof="0" dirty="0"/>
          </a:p>
          <a:p>
            <a:pPr marL="0" indent="0">
              <a:buFontTx/>
              <a:buNone/>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24</a:t>
            </a:fld>
            <a:endParaRPr lang="sv-SE"/>
          </a:p>
        </p:txBody>
      </p:sp>
    </p:spTree>
    <p:extLst>
      <p:ext uri="{BB962C8B-B14F-4D97-AF65-F5344CB8AC3E}">
        <p14:creationId xmlns:p14="http://schemas.microsoft.com/office/powerpoint/2010/main" val="35084361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25</a:t>
            </a:fld>
            <a:endParaRPr lang="sv-SE"/>
          </a:p>
        </p:txBody>
      </p:sp>
    </p:spTree>
    <p:extLst>
      <p:ext uri="{BB962C8B-B14F-4D97-AF65-F5344CB8AC3E}">
        <p14:creationId xmlns:p14="http://schemas.microsoft.com/office/powerpoint/2010/main" val="522945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noProof="0" dirty="0"/>
              <a:t>Before the first exercise I will show shortly how you can change configuration of cypress</a:t>
            </a:r>
          </a:p>
          <a:p>
            <a:pPr marL="0" indent="0">
              <a:buFontTx/>
              <a:buNone/>
            </a:pPr>
            <a:r>
              <a:rPr lang="en-US" noProof="0" dirty="0"/>
              <a:t>There exists many things you that you can change, but I will only show viewport and chrome window size.</a:t>
            </a:r>
          </a:p>
          <a:p>
            <a:pPr marL="171450" indent="-171450">
              <a:buFontTx/>
              <a:buChar char="-"/>
            </a:pPr>
            <a:r>
              <a:rPr lang="en-US" noProof="0" dirty="0"/>
              <a:t>To change/set default values Cypress reads the file </a:t>
            </a:r>
            <a:r>
              <a:rPr lang="en-US" noProof="0" dirty="0" err="1"/>
              <a:t>cypress.json</a:t>
            </a:r>
            <a:r>
              <a:rPr lang="en-US" noProof="0" dirty="0"/>
              <a:t>, located in your projects root folder</a:t>
            </a:r>
          </a:p>
          <a:p>
            <a:pPr marL="171450" indent="-171450">
              <a:buFontTx/>
              <a:buChar char="-"/>
            </a:pPr>
            <a:r>
              <a:rPr lang="en-US" noProof="0" dirty="0"/>
              <a:t>To create consistent tests it can be good to set the viewport of tested </a:t>
            </a:r>
            <a:r>
              <a:rPr lang="en-US" noProof="0" dirty="0" err="1"/>
              <a:t>browset</a:t>
            </a:r>
            <a:r>
              <a:rPr lang="en-US" noProof="0" dirty="0"/>
              <a:t>. Whatever size the physical window on screen have Cypress will always maintain the ordered viewport size</a:t>
            </a:r>
          </a:p>
          <a:p>
            <a:pPr marL="171450" indent="-171450">
              <a:buFontTx/>
              <a:buChar char="-"/>
            </a:pPr>
            <a:r>
              <a:rPr lang="en-US" noProof="0" dirty="0"/>
              <a:t>Viewport have a lot of predefined settings, like ‘iphone6’,</a:t>
            </a:r>
          </a:p>
          <a:p>
            <a:pPr marL="171450" indent="-171450">
              <a:buFontTx/>
              <a:buChar char="-"/>
            </a:pPr>
            <a:r>
              <a:rPr lang="en-US" noProof="0" dirty="0"/>
              <a:t>To change the chrome window size in your cypress execution browser you need to add setting to ./cypress/plugins/index.js file, just copy file from workshop folder, then set size for chrome  to your wished size</a:t>
            </a:r>
          </a:p>
          <a:p>
            <a:pPr marL="0" indent="0">
              <a:buFontTx/>
              <a:buNone/>
            </a:pPr>
            <a:r>
              <a:rPr lang="en-US" noProof="0" dirty="0"/>
              <a:t>Restart and check that your changes are in effect</a:t>
            </a:r>
          </a:p>
          <a:p>
            <a:pPr marL="171450" indent="-171450">
              <a:buFontTx/>
              <a:buChar char="-"/>
            </a:pPr>
            <a:endParaRPr lang="en-US" noProof="0" dirty="0"/>
          </a:p>
          <a:p>
            <a:pPr marL="171450" indent="-171450">
              <a:buFontTx/>
              <a:buChar char="-"/>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26</a:t>
            </a:fld>
            <a:endParaRPr lang="sv-SE"/>
          </a:p>
        </p:txBody>
      </p:sp>
    </p:spTree>
    <p:extLst>
      <p:ext uri="{BB962C8B-B14F-4D97-AF65-F5344CB8AC3E}">
        <p14:creationId xmlns:p14="http://schemas.microsoft.com/office/powerpoint/2010/main" val="2964775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noProof="0" dirty="0"/>
              <a:t>The purpose of this workshop is to get you started with Cypress as a E2E testing tool</a:t>
            </a:r>
          </a:p>
          <a:p>
            <a:r>
              <a:rPr lang="en-US" baseline="0" noProof="0" dirty="0"/>
              <a:t>As you can see in the slide, we are going to mix walkthrough's and exercises</a:t>
            </a: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3</a:t>
            </a:fld>
            <a:endParaRPr lang="sv-SE"/>
          </a:p>
        </p:txBody>
      </p:sp>
    </p:spTree>
    <p:extLst>
      <p:ext uri="{BB962C8B-B14F-4D97-AF65-F5344CB8AC3E}">
        <p14:creationId xmlns:p14="http://schemas.microsoft.com/office/powerpoint/2010/main" val="2675140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Based on JavaScript, possible to use TypeScript to get better/clearer code</a:t>
            </a:r>
          </a:p>
          <a:p>
            <a:pPr marL="171450" indent="-171450">
              <a:buFontTx/>
              <a:buChar char="-"/>
            </a:pPr>
            <a:r>
              <a:rPr lang="en-US" noProof="0" dirty="0"/>
              <a:t>Cypress automatically waits for calls to finish. No need for explicit waits</a:t>
            </a:r>
          </a:p>
          <a:p>
            <a:pPr marL="171450" indent="-171450">
              <a:buFontTx/>
              <a:buChar char="-"/>
            </a:pPr>
            <a:r>
              <a:rPr lang="en-US" noProof="0" dirty="0"/>
              <a:t>In Cypress you can go back and see how a test played out, step by step.</a:t>
            </a:r>
          </a:p>
          <a:p>
            <a:pPr marL="171450" indent="-171450">
              <a:buFontTx/>
              <a:buChar char="-"/>
            </a:pPr>
            <a:r>
              <a:rPr lang="en-US" noProof="0" dirty="0"/>
              <a:t>And it’s in the NodeJS eco-system, so you can add other libraries.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noProof="0" dirty="0"/>
              <a:t>No need of separate test runner, it’s a complete tool. And it’s simple to get up and running</a:t>
            </a:r>
          </a:p>
          <a:p>
            <a:pPr marL="171450" indent="-171450">
              <a:buFontTx/>
              <a:buChar char="-"/>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4</a:t>
            </a:fld>
            <a:endParaRPr lang="sv-SE"/>
          </a:p>
        </p:txBody>
      </p:sp>
    </p:spTree>
    <p:extLst>
      <p:ext uri="{BB962C8B-B14F-4D97-AF65-F5344CB8AC3E}">
        <p14:creationId xmlns:p14="http://schemas.microsoft.com/office/powerpoint/2010/main" val="4256327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This picture is how Cypress like to explain why it’s simpler to get started with.</a:t>
            </a:r>
          </a:p>
        </p:txBody>
      </p:sp>
      <p:sp>
        <p:nvSpPr>
          <p:cNvPr id="4" name="Slide Number Placeholder 3"/>
          <p:cNvSpPr>
            <a:spLocks noGrp="1"/>
          </p:cNvSpPr>
          <p:nvPr>
            <p:ph type="sldNum" sz="quarter" idx="5"/>
          </p:nvPr>
        </p:nvSpPr>
        <p:spPr/>
        <p:txBody>
          <a:bodyPr/>
          <a:lstStyle/>
          <a:p>
            <a:fld id="{B7854C85-E39B-1B4A-8A8F-EB76ACB290D9}" type="slidenum">
              <a:rPr lang="sv-SE" smtClean="0"/>
              <a:t>5</a:t>
            </a:fld>
            <a:endParaRPr lang="sv-SE"/>
          </a:p>
        </p:txBody>
      </p:sp>
    </p:spTree>
    <p:extLst>
      <p:ext uri="{BB962C8B-B14F-4D97-AF65-F5344CB8AC3E}">
        <p14:creationId xmlns:p14="http://schemas.microsoft.com/office/powerpoint/2010/main" val="2385746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I’ve googled some of the pros and cons of Cypress and Selenium and came up with this table.</a:t>
            </a:r>
          </a:p>
        </p:txBody>
      </p:sp>
      <p:sp>
        <p:nvSpPr>
          <p:cNvPr id="4" name="Slide Number Placeholder 3"/>
          <p:cNvSpPr>
            <a:spLocks noGrp="1"/>
          </p:cNvSpPr>
          <p:nvPr>
            <p:ph type="sldNum" sz="quarter" idx="5"/>
          </p:nvPr>
        </p:nvSpPr>
        <p:spPr/>
        <p:txBody>
          <a:bodyPr/>
          <a:lstStyle/>
          <a:p>
            <a:fld id="{B7854C85-E39B-1B4A-8A8F-EB76ACB290D9}" type="slidenum">
              <a:rPr lang="sv-SE" smtClean="0"/>
              <a:t>6</a:t>
            </a:fld>
            <a:endParaRPr lang="sv-SE"/>
          </a:p>
        </p:txBody>
      </p:sp>
    </p:spTree>
    <p:extLst>
      <p:ext uri="{BB962C8B-B14F-4D97-AF65-F5344CB8AC3E}">
        <p14:creationId xmlns:p14="http://schemas.microsoft.com/office/powerpoint/2010/main" val="3518776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In my opinion the biggest difference is how the test code is executed.</a:t>
            </a:r>
          </a:p>
          <a:p>
            <a:pPr marL="171450" indent="-171450">
              <a:buFontTx/>
              <a:buChar char="-"/>
            </a:pPr>
            <a:r>
              <a:rPr lang="en-US" noProof="0" dirty="0"/>
              <a:t>As shown on this slide Cypress test code is executed directly in the browser, which gives us direct access to the web traffic the browser uses</a:t>
            </a:r>
          </a:p>
          <a:p>
            <a:pPr marL="171450" indent="-171450">
              <a:buFontTx/>
              <a:buChar char="-"/>
            </a:pPr>
            <a:endParaRPr lang="en-US" noProof="0" dirty="0"/>
          </a:p>
          <a:p>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7</a:t>
            </a:fld>
            <a:endParaRPr lang="sv-SE"/>
          </a:p>
        </p:txBody>
      </p:sp>
    </p:spTree>
    <p:extLst>
      <p:ext uri="{BB962C8B-B14F-4D97-AF65-F5344CB8AC3E}">
        <p14:creationId xmlns:p14="http://schemas.microsoft.com/office/powerpoint/2010/main" val="3920978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In file viewer(explorer) Show where example tests are located ./cypress/integration , open todo.js  in VS and show the structure of the test-spec</a:t>
            </a:r>
          </a:p>
          <a:p>
            <a:pPr marL="628628" lvl="1" indent="-171450">
              <a:buFontTx/>
              <a:buChar char="-"/>
            </a:pPr>
            <a:r>
              <a:rPr lang="en-US" noProof="0" dirty="0"/>
              <a:t>What we see here is the test structure that Mocha uses, we see that it starts with then main/outer function ‘describe’, then we se a testcase in the function ‘it’</a:t>
            </a:r>
          </a:p>
          <a:p>
            <a:pPr marL="171450" indent="-171450">
              <a:buFontTx/>
              <a:buChar char="-"/>
            </a:pPr>
            <a:r>
              <a:rPr lang="en-US" noProof="0" dirty="0"/>
              <a:t>But us first have a look at the main functions in Mocha Go thru the key-words in PP. </a:t>
            </a:r>
          </a:p>
          <a:p>
            <a:pPr marL="171450" indent="-171450">
              <a:buFontTx/>
              <a:buChar char="-"/>
            </a:pPr>
            <a:r>
              <a:rPr lang="en-US" noProof="0" dirty="0"/>
              <a:t>Show the example testcase again and walk thru it – Mention nested calls.</a:t>
            </a:r>
          </a:p>
          <a:p>
            <a:pPr marL="0" indent="0">
              <a:buFontTx/>
              <a:buNone/>
            </a:pPr>
            <a:endParaRPr lang="en-US" noProof="0" dirty="0"/>
          </a:p>
          <a:p>
            <a:pPr marL="0" indent="0">
              <a:buFontTx/>
              <a:buNone/>
            </a:pPr>
            <a:r>
              <a:rPr lang="en-US" noProof="0" dirty="0"/>
              <a:t>Show element playground (ctrl-click)</a:t>
            </a:r>
          </a:p>
          <a:p>
            <a:pPr marL="171450" indent="-171450">
              <a:buFontTx/>
              <a:buChar char="-"/>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8</a:t>
            </a:fld>
            <a:endParaRPr lang="sv-SE"/>
          </a:p>
        </p:txBody>
      </p:sp>
    </p:spTree>
    <p:extLst>
      <p:ext uri="{BB962C8B-B14F-4D97-AF65-F5344CB8AC3E}">
        <p14:creationId xmlns:p14="http://schemas.microsoft.com/office/powerpoint/2010/main" val="3682945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noProof="0" dirty="0"/>
              <a:t>So how do we run this test? Well cypress can be started in several ways</a:t>
            </a:r>
          </a:p>
          <a:p>
            <a:pPr marL="171450" indent="-171450">
              <a:buFontTx/>
              <a:buChar char="-"/>
            </a:pPr>
            <a:r>
              <a:rPr lang="en-US" noProof="0" dirty="0"/>
              <a:t>Explain the 3 </a:t>
            </a:r>
            <a:r>
              <a:rPr lang="en-US" noProof="0" dirty="0" err="1"/>
              <a:t>cmd’s</a:t>
            </a:r>
            <a:endParaRPr lang="en-US" noProof="0" dirty="0"/>
          </a:p>
          <a:p>
            <a:pPr marL="628650" lvl="1" indent="-171450">
              <a:buFontTx/>
              <a:buChar char="-"/>
            </a:pPr>
            <a:r>
              <a:rPr lang="en-US" noProof="0" dirty="0"/>
              <a:t>1. Here we run the Cypress application directly by giving the relative path to it (from our </a:t>
            </a:r>
            <a:r>
              <a:rPr lang="en-US" noProof="0" dirty="0" err="1"/>
              <a:t>ws</a:t>
            </a:r>
            <a:r>
              <a:rPr lang="en-US" noProof="0" dirty="0"/>
              <a:t> folder)</a:t>
            </a:r>
          </a:p>
          <a:p>
            <a:pPr marL="628650" lvl="1" indent="-171450">
              <a:buFontTx/>
              <a:buChar char="-"/>
            </a:pPr>
            <a:r>
              <a:rPr lang="en-US" noProof="0" dirty="0"/>
              <a:t>2. In later versions of npm we can use </a:t>
            </a:r>
            <a:r>
              <a:rPr lang="en-US" noProof="0" dirty="0" err="1"/>
              <a:t>npx</a:t>
            </a:r>
            <a:r>
              <a:rPr lang="en-US" noProof="0" dirty="0"/>
              <a:t>, </a:t>
            </a:r>
            <a:r>
              <a:rPr lang="en-US" noProof="0" dirty="0" err="1"/>
              <a:t>npx</a:t>
            </a:r>
            <a:r>
              <a:rPr lang="en-US" noProof="0" dirty="0"/>
              <a:t> will automatically find our application</a:t>
            </a:r>
          </a:p>
          <a:p>
            <a:pPr marL="628650" lvl="1" indent="-171450">
              <a:buFontTx/>
              <a:buChar char="-"/>
            </a:pPr>
            <a:r>
              <a:rPr lang="en-US" noProof="0" dirty="0"/>
              <a:t>3. We can also define our own commands in the </a:t>
            </a:r>
            <a:r>
              <a:rPr lang="en-US" noProof="0" dirty="0" err="1"/>
              <a:t>package.json</a:t>
            </a:r>
            <a:r>
              <a:rPr lang="en-US" noProof="0" dirty="0"/>
              <a:t> file – show </a:t>
            </a:r>
            <a:r>
              <a:rPr lang="en-US" noProof="0" dirty="0" err="1"/>
              <a:t>package.json</a:t>
            </a:r>
            <a:endParaRPr lang="en-US" noProof="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noProof="0" dirty="0"/>
              <a:t>I will now start cypress and run the 1:st example:: I will now just show what it looks like when you run a test in Cypress </a:t>
            </a:r>
            <a:r>
              <a:rPr lang="en-US" noProof="0" dirty="0" err="1"/>
              <a:t>testrunner</a:t>
            </a:r>
            <a:endParaRPr lang="en-US" noProof="0"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noProof="0" dirty="0"/>
              <a:t>Show how to expand tests in the finished </a:t>
            </a:r>
          </a:p>
          <a:p>
            <a:pPr marL="171472" marR="0" lvl="0" indent="-171450" algn="l" defTabSz="914400" rtl="0" eaLnBrk="1" fontAlgn="auto" latinLnBrk="0" hangingPunct="1">
              <a:lnSpc>
                <a:spcPct val="100000"/>
              </a:lnSpc>
              <a:spcBef>
                <a:spcPts val="0"/>
              </a:spcBef>
              <a:spcAft>
                <a:spcPts val="0"/>
              </a:spcAft>
              <a:buClrTx/>
              <a:buSzTx/>
              <a:buFontTx/>
              <a:buChar char="-"/>
              <a:tabLst/>
              <a:defRPr/>
            </a:pPr>
            <a:r>
              <a:rPr lang="en-US" noProof="0" dirty="0"/>
              <a:t>Check that everyone can start cypress</a:t>
            </a:r>
          </a:p>
          <a:p>
            <a:pPr marL="22"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&lt;&lt; c:a 45 min &gt;&gt;</a:t>
            </a:r>
          </a:p>
          <a:p>
            <a:pPr marL="22"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noProof="0" dirty="0"/>
          </a:p>
          <a:p>
            <a:pPr marL="171450" indent="-171450">
              <a:buFontTx/>
              <a:buChar char="-"/>
            </a:pPr>
            <a:r>
              <a:rPr lang="en-US" noProof="0" dirty="0"/>
              <a:t>I will make it simple for me and use Cypress own tutorial for writing your first test. It might be a good idea to pair up and help each other</a:t>
            </a:r>
          </a:p>
          <a:p>
            <a:pPr marL="171450" indent="-171450">
              <a:buFontTx/>
              <a:buChar char="-"/>
            </a:pPr>
            <a:r>
              <a:rPr lang="en-US" noProof="0" dirty="0"/>
              <a:t>Now everybody can start Cypress, if you haven’t already. If it’s the first time you started cypress you will get a link to the first test tutorial</a:t>
            </a:r>
          </a:p>
          <a:p>
            <a:pPr marL="171450" indent="-171450">
              <a:buFontTx/>
              <a:buChar char="-"/>
            </a:pPr>
            <a:r>
              <a:rPr lang="en-US" noProof="0" dirty="0"/>
              <a:t>Has everybody got Cypress started?  </a:t>
            </a:r>
          </a:p>
          <a:p>
            <a:pPr marL="171450" indent="-171450">
              <a:buFontTx/>
              <a:buChar char="-"/>
            </a:pPr>
            <a:r>
              <a:rPr lang="en-US" noProof="0" dirty="0"/>
              <a:t>Then go a head and run thru the tutorial for writing your first test, this will take about 30 min</a:t>
            </a:r>
          </a:p>
          <a:p>
            <a:pPr marL="171450" indent="-171450">
              <a:buFontTx/>
              <a:buChar char="-"/>
            </a:pPr>
            <a:r>
              <a:rPr lang="en-US" noProof="0" dirty="0"/>
              <a:t>Ask as soon as anything seems unclear.</a:t>
            </a:r>
          </a:p>
          <a:p>
            <a:pPr marL="171450" indent="-171450">
              <a:buFontTx/>
              <a:buChar char="-"/>
            </a:pPr>
            <a:endParaRPr lang="en-US" noProof="0" dirty="0"/>
          </a:p>
          <a:p>
            <a:pPr marL="171450" indent="-171450">
              <a:buFontTx/>
              <a:buChar char="-"/>
            </a:pPr>
            <a:r>
              <a:rPr lang="en-US" noProof="0" dirty="0"/>
              <a:t>Show selector playground using sample_spec.js</a:t>
            </a:r>
          </a:p>
        </p:txBody>
      </p:sp>
      <p:sp>
        <p:nvSpPr>
          <p:cNvPr id="4" name="Slide Number Placeholder 3"/>
          <p:cNvSpPr>
            <a:spLocks noGrp="1"/>
          </p:cNvSpPr>
          <p:nvPr>
            <p:ph type="sldNum" sz="quarter" idx="5"/>
          </p:nvPr>
        </p:nvSpPr>
        <p:spPr/>
        <p:txBody>
          <a:bodyPr/>
          <a:lstStyle/>
          <a:p>
            <a:fld id="{B7854C85-E39B-1B4A-8A8F-EB76ACB290D9}" type="slidenum">
              <a:rPr lang="sv-SE" smtClean="0"/>
              <a:t>9</a:t>
            </a:fld>
            <a:endParaRPr lang="sv-SE"/>
          </a:p>
        </p:txBody>
      </p:sp>
    </p:spTree>
    <p:extLst>
      <p:ext uri="{BB962C8B-B14F-4D97-AF65-F5344CB8AC3E}">
        <p14:creationId xmlns:p14="http://schemas.microsoft.com/office/powerpoint/2010/main" val="9489824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media/image25.jpeg"/><Relationship Id="rId18" Type="http://schemas.openxmlformats.org/officeDocument/2006/relationships/image" Target="../media/image30.emf"/><Relationship Id="rId3" Type="http://schemas.openxmlformats.org/officeDocument/2006/relationships/image" Target="../media/image15.jpg"/><Relationship Id="rId7" Type="http://schemas.openxmlformats.org/officeDocument/2006/relationships/image" Target="../media/image19.jpeg"/><Relationship Id="rId12" Type="http://schemas.openxmlformats.org/officeDocument/2006/relationships/image" Target="../media/image24.jpeg"/><Relationship Id="rId17" Type="http://schemas.openxmlformats.org/officeDocument/2006/relationships/image" Target="../media/image29.jpg"/><Relationship Id="rId2" Type="http://schemas.openxmlformats.org/officeDocument/2006/relationships/image" Target="../media/image14.jpg"/><Relationship Id="rId16" Type="http://schemas.openxmlformats.org/officeDocument/2006/relationships/image" Target="../media/image28.jpeg"/><Relationship Id="rId1" Type="http://schemas.openxmlformats.org/officeDocument/2006/relationships/slideMaster" Target="../slideMasters/slideMaster1.xml"/><Relationship Id="rId6" Type="http://schemas.openxmlformats.org/officeDocument/2006/relationships/image" Target="../media/image18.jpeg"/><Relationship Id="rId11" Type="http://schemas.openxmlformats.org/officeDocument/2006/relationships/image" Target="../media/image23.jpeg"/><Relationship Id="rId5" Type="http://schemas.openxmlformats.org/officeDocument/2006/relationships/image" Target="../media/image17.jpeg"/><Relationship Id="rId15" Type="http://schemas.openxmlformats.org/officeDocument/2006/relationships/image" Target="../media/image27.jpeg"/><Relationship Id="rId10" Type="http://schemas.openxmlformats.org/officeDocument/2006/relationships/image" Target="../media/image22.jpeg"/><Relationship Id="rId19" Type="http://schemas.openxmlformats.org/officeDocument/2006/relationships/image" Target="../media/image31.png"/><Relationship Id="rId4" Type="http://schemas.openxmlformats.org/officeDocument/2006/relationships/image" Target="../media/image16.jpeg"/><Relationship Id="rId9" Type="http://schemas.openxmlformats.org/officeDocument/2006/relationships/image" Target="../media/image21.jpeg"/><Relationship Id="rId14" Type="http://schemas.openxmlformats.org/officeDocument/2006/relationships/image" Target="../media/image26.jpe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 Sthlm">
    <p:spTree>
      <p:nvGrpSpPr>
        <p:cNvPr id="1" name=""/>
        <p:cNvGrpSpPr/>
        <p:nvPr/>
      </p:nvGrpSpPr>
      <p:grpSpPr>
        <a:xfrm>
          <a:off x="0" y="0"/>
          <a:ext cx="0" cy="0"/>
          <a:chOff x="0" y="0"/>
          <a:chExt cx="0" cy="0"/>
        </a:xfrm>
      </p:grpSpPr>
      <p:pic>
        <p:nvPicPr>
          <p:cNvPr id="7" name="Bildobjekt 6" descr="En bild som visar utomhus, dag&#10;&#10;Automatiskt genererad beskrivning">
            <a:extLst>
              <a:ext uri="{FF2B5EF4-FFF2-40B4-BE49-F238E27FC236}">
                <a16:creationId xmlns:a16="http://schemas.microsoft.com/office/drawing/2014/main" id="{0F603DC1-2B4A-2241-8CB2-FB07C93F09A1}"/>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38026F-295C-EF46-A216-D9D5DC756CA6}"/>
              </a:ext>
            </a:extLst>
          </p:cNvPr>
          <p:cNvSpPr>
            <a:spLocks noGrp="1"/>
          </p:cNvSpPr>
          <p:nvPr>
            <p:ph type="ctrTitle" hasCustomPrompt="1"/>
          </p:nvPr>
        </p:nvSpPr>
        <p:spPr>
          <a:xfrm>
            <a:off x="720000" y="3322852"/>
            <a:ext cx="7534093" cy="652010"/>
          </a:xfrm>
        </p:spPr>
        <p:txBody>
          <a:bodyPr anchor="b">
            <a:noAutofit/>
          </a:bodyPr>
          <a:lstStyle>
            <a:lvl1pPr algn="l">
              <a:defRPr sz="4000" b="1" spc="0" baseline="0">
                <a:solidFill>
                  <a:schemeClr val="accent1"/>
                </a:solidFill>
                <a:latin typeface="Arial" panose="020B0604020202020204" pitchFamily="34" charset="0"/>
                <a:cs typeface="Arial" panose="020B0604020202020204" pitchFamily="34" charset="0"/>
              </a:defRPr>
            </a:lvl1pPr>
          </a:lstStyle>
          <a:p>
            <a:r>
              <a:rPr lang="sv-SE" dirty="0"/>
              <a:t>Rubrik</a:t>
            </a:r>
          </a:p>
        </p:txBody>
      </p:sp>
      <p:sp>
        <p:nvSpPr>
          <p:cNvPr id="3" name="Underrubrik 2">
            <a:extLst>
              <a:ext uri="{FF2B5EF4-FFF2-40B4-BE49-F238E27FC236}">
                <a16:creationId xmlns:a16="http://schemas.microsoft.com/office/drawing/2014/main" id="{24A23170-9EB9-AC40-B691-BEF4738BE5A8}"/>
              </a:ext>
            </a:extLst>
          </p:cNvPr>
          <p:cNvSpPr>
            <a:spLocks noGrp="1"/>
          </p:cNvSpPr>
          <p:nvPr>
            <p:ph type="subTitle" idx="1" hasCustomPrompt="1"/>
          </p:nvPr>
        </p:nvSpPr>
        <p:spPr>
          <a:xfrm>
            <a:off x="720000" y="4068000"/>
            <a:ext cx="6913598" cy="368899"/>
          </a:xfrm>
        </p:spPr>
        <p:txBody>
          <a:bodyPr lIns="0" tIns="0" rIns="0" bIns="0">
            <a:noAutofit/>
          </a:bodyPr>
          <a:lstStyle>
            <a:lvl1pPr marL="0" indent="0" algn="l">
              <a:buNone/>
              <a:defRPr sz="2000" spc="0" baseline="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a:t>Namn/underrubrik</a:t>
            </a:r>
          </a:p>
        </p:txBody>
      </p:sp>
      <p:pic>
        <p:nvPicPr>
          <p:cNvPr id="9" name="Bildobjekt 8">
            <a:extLst>
              <a:ext uri="{FF2B5EF4-FFF2-40B4-BE49-F238E27FC236}">
                <a16:creationId xmlns:a16="http://schemas.microsoft.com/office/drawing/2014/main" id="{606484F2-9063-E441-8EDE-E196AC396C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
        <p:nvSpPr>
          <p:cNvPr id="6" name="Platshållare för text 5">
            <a:extLst>
              <a:ext uri="{FF2B5EF4-FFF2-40B4-BE49-F238E27FC236}">
                <a16:creationId xmlns:a16="http://schemas.microsoft.com/office/drawing/2014/main" id="{EB8CCC89-0C9F-A846-A93D-FD7C3A8B20C5}"/>
              </a:ext>
            </a:extLst>
          </p:cNvPr>
          <p:cNvSpPr>
            <a:spLocks noGrp="1"/>
          </p:cNvSpPr>
          <p:nvPr>
            <p:ph type="body" sz="quarter" idx="10" hasCustomPrompt="1"/>
          </p:nvPr>
        </p:nvSpPr>
        <p:spPr>
          <a:xfrm>
            <a:off x="720000" y="479787"/>
            <a:ext cx="2749821" cy="652011"/>
          </a:xfrm>
        </p:spPr>
        <p:txBody>
          <a:bodyPr lIns="0" tIns="0" rIns="0" bIns="0">
            <a:normAutofit/>
          </a:bodyPr>
          <a:lstStyle>
            <a:lvl1pPr marL="0" indent="0">
              <a:buFontTx/>
              <a:buNone/>
              <a:defRPr sz="1500"/>
            </a:lvl1pPr>
          </a:lstStyle>
          <a:p>
            <a:pPr lvl="0"/>
            <a:r>
              <a:rPr lang="sv-SE" dirty="0"/>
              <a:t>2021 xx xx</a:t>
            </a:r>
          </a:p>
        </p:txBody>
      </p:sp>
    </p:spTree>
    <p:extLst>
      <p:ext uri="{BB962C8B-B14F-4D97-AF65-F5344CB8AC3E}">
        <p14:creationId xmlns:p14="http://schemas.microsoft.com/office/powerpoint/2010/main" val="940439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ld höger 3">
    <p:spTree>
      <p:nvGrpSpPr>
        <p:cNvPr id="1" name=""/>
        <p:cNvGrpSpPr/>
        <p:nvPr/>
      </p:nvGrpSpPr>
      <p:grpSpPr>
        <a:xfrm>
          <a:off x="0" y="0"/>
          <a:ext cx="0" cy="0"/>
          <a:chOff x="0" y="0"/>
          <a:chExt cx="0" cy="0"/>
        </a:xfrm>
      </p:grpSpPr>
      <p:pic>
        <p:nvPicPr>
          <p:cNvPr id="4" name="Bildobjekt 3">
            <a:extLst>
              <a:ext uri="{FF2B5EF4-FFF2-40B4-BE49-F238E27FC236}">
                <a16:creationId xmlns:a16="http://schemas.microsoft.com/office/drawing/2014/main" id="{62EAE81D-84DE-AA49-8EF3-77FBACEB324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1080000" y="1260000"/>
            <a:ext cx="4680000" cy="3511084"/>
          </a:xfrm>
        </p:spPr>
        <p:txBody>
          <a:bodyPr/>
          <a:lstStyle/>
          <a:p>
            <a:pPr lvl="0"/>
            <a:r>
              <a:rPr lang="en-US"/>
              <a:t>Click to edit Master text styles</a:t>
            </a:r>
          </a:p>
          <a:p>
            <a:pPr lvl="1"/>
            <a:r>
              <a:rPr lang="en-US"/>
              <a:t>Second level</a:t>
            </a:r>
          </a:p>
          <a:p>
            <a:pPr lvl="2"/>
            <a:r>
              <a:rPr lang="en-US"/>
              <a:t>Third level</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296322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ld höger 4">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E9A641EF-F388-F049-8D06-22031662CD59}"/>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1080000" y="1260000"/>
            <a:ext cx="4680000" cy="3511084"/>
          </a:xfrm>
        </p:spPr>
        <p:txBody>
          <a:bodyPr/>
          <a:lstStyle/>
          <a:p>
            <a:pPr lvl="0"/>
            <a:r>
              <a:rPr lang="en-US"/>
              <a:t>Click to edit Master text styles</a:t>
            </a:r>
          </a:p>
          <a:p>
            <a:pPr lvl="1"/>
            <a:r>
              <a:rPr lang="en-US"/>
              <a:t>Second level</a:t>
            </a:r>
          </a:p>
          <a:p>
            <a:pPr lvl="2"/>
            <a:r>
              <a:rPr lang="en-US"/>
              <a:t>Third level</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36709048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ld vänster 1">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ABD1C63A-7B24-CC4E-ADBD-BB33C85E0C49}"/>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3420000" y="1260000"/>
            <a:ext cx="4680000" cy="3511084"/>
          </a:xfrm>
        </p:spPr>
        <p:txBody>
          <a:bodyPr/>
          <a:lstStyle/>
          <a:p>
            <a:pPr lvl="0"/>
            <a:r>
              <a:rPr lang="en-US"/>
              <a:t>Click to edit Master text styles</a:t>
            </a:r>
          </a:p>
          <a:p>
            <a:pPr lvl="1"/>
            <a:r>
              <a:rPr lang="en-US"/>
              <a:t>Second level</a:t>
            </a:r>
          </a:p>
          <a:p>
            <a:pPr lvl="2"/>
            <a:r>
              <a:rPr lang="en-US"/>
              <a:t>Third level</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28813316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ld vänster 2">
    <p:spTree>
      <p:nvGrpSpPr>
        <p:cNvPr id="1" name=""/>
        <p:cNvGrpSpPr/>
        <p:nvPr/>
      </p:nvGrpSpPr>
      <p:grpSpPr>
        <a:xfrm>
          <a:off x="0" y="0"/>
          <a:ext cx="0" cy="0"/>
          <a:chOff x="0" y="0"/>
          <a:chExt cx="0" cy="0"/>
        </a:xfrm>
      </p:grpSpPr>
      <p:pic>
        <p:nvPicPr>
          <p:cNvPr id="4" name="Bildobjekt 3">
            <a:extLst>
              <a:ext uri="{FF2B5EF4-FFF2-40B4-BE49-F238E27FC236}">
                <a16:creationId xmlns:a16="http://schemas.microsoft.com/office/drawing/2014/main" id="{05A46B23-2877-1847-B657-D344A585B391}"/>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3420000" y="1260000"/>
            <a:ext cx="4680000" cy="3511084"/>
          </a:xfrm>
        </p:spPr>
        <p:txBody>
          <a:bodyPr/>
          <a:lstStyle/>
          <a:p>
            <a:pPr lvl="0"/>
            <a:r>
              <a:rPr lang="en-US"/>
              <a:t>Click to edit Master text styles</a:t>
            </a:r>
          </a:p>
          <a:p>
            <a:pPr lvl="1"/>
            <a:r>
              <a:rPr lang="en-US"/>
              <a:t>Second level</a:t>
            </a:r>
          </a:p>
          <a:p>
            <a:pPr lvl="2"/>
            <a:r>
              <a:rPr lang="en-US"/>
              <a:t>Third level</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35073918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ild vänster 3">
    <p:spTree>
      <p:nvGrpSpPr>
        <p:cNvPr id="1" name=""/>
        <p:cNvGrpSpPr/>
        <p:nvPr/>
      </p:nvGrpSpPr>
      <p:grpSpPr>
        <a:xfrm>
          <a:off x="0" y="0"/>
          <a:ext cx="0" cy="0"/>
          <a:chOff x="0" y="0"/>
          <a:chExt cx="0" cy="0"/>
        </a:xfrm>
      </p:grpSpPr>
      <p:pic>
        <p:nvPicPr>
          <p:cNvPr id="7" name="Bildobjekt 6" descr="En bild som visar inomhus&#10;&#10;Automatiskt genererad beskrivning">
            <a:extLst>
              <a:ext uri="{FF2B5EF4-FFF2-40B4-BE49-F238E27FC236}">
                <a16:creationId xmlns:a16="http://schemas.microsoft.com/office/drawing/2014/main" id="{90BFF7F5-CBD3-D545-AB62-16B8EAAC106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3420000" y="1260000"/>
            <a:ext cx="4680000" cy="3511084"/>
          </a:xfrm>
        </p:spPr>
        <p:txBody>
          <a:bodyPr/>
          <a:lstStyle/>
          <a:p>
            <a:pPr lvl="0"/>
            <a:r>
              <a:rPr lang="en-US"/>
              <a:t>Click to edit Master text styles</a:t>
            </a:r>
          </a:p>
          <a:p>
            <a:pPr lvl="1"/>
            <a:r>
              <a:rPr lang="en-US"/>
              <a:t>Second level</a:t>
            </a:r>
          </a:p>
          <a:p>
            <a:pPr lvl="2"/>
            <a:r>
              <a:rPr lang="en-US"/>
              <a:t>Third level</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28164479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gen bild höger">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1080000" y="1260000"/>
            <a:ext cx="4680000" cy="3511084"/>
          </a:xfrm>
        </p:spPr>
        <p:txBody>
          <a:bodyPr/>
          <a:lstStyle/>
          <a:p>
            <a:pPr lvl="0"/>
            <a:r>
              <a:rPr lang="en-US"/>
              <a:t>Click to edit Master text styles</a:t>
            </a:r>
          </a:p>
          <a:p>
            <a:pPr lvl="1"/>
            <a:r>
              <a:rPr lang="en-US"/>
              <a:t>Second level</a:t>
            </a:r>
          </a:p>
          <a:p>
            <a:pPr lvl="2"/>
            <a:r>
              <a:rPr lang="en-US"/>
              <a:t>Third level</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
        <p:nvSpPr>
          <p:cNvPr id="7" name="Platshållare för bild 6">
            <a:extLst>
              <a:ext uri="{FF2B5EF4-FFF2-40B4-BE49-F238E27FC236}">
                <a16:creationId xmlns:a16="http://schemas.microsoft.com/office/drawing/2014/main" id="{A2FE62AC-3924-7546-B209-DD22F60610FA}"/>
              </a:ext>
            </a:extLst>
          </p:cNvPr>
          <p:cNvSpPr>
            <a:spLocks noGrp="1"/>
          </p:cNvSpPr>
          <p:nvPr>
            <p:ph type="pic" sz="quarter" idx="11"/>
          </p:nvPr>
        </p:nvSpPr>
        <p:spPr>
          <a:xfrm>
            <a:off x="5900739" y="1052480"/>
            <a:ext cx="3240000" cy="3240000"/>
          </a:xfrm>
        </p:spPr>
        <p:txBody>
          <a:bodyPr/>
          <a:lstStyle>
            <a:lvl1pPr marL="0" indent="0" algn="ctr">
              <a:buFontTx/>
              <a:buNone/>
              <a:defRPr/>
            </a:lvl1pPr>
          </a:lstStyle>
          <a:p>
            <a:r>
              <a:rPr lang="en-US"/>
              <a:t>Click icon to add picture</a:t>
            </a:r>
            <a:endParaRPr lang="sv-SE" dirty="0"/>
          </a:p>
        </p:txBody>
      </p:sp>
    </p:spTree>
    <p:extLst>
      <p:ext uri="{BB962C8B-B14F-4D97-AF65-F5344CB8AC3E}">
        <p14:creationId xmlns:p14="http://schemas.microsoft.com/office/powerpoint/2010/main" val="28584931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gen bild vänster">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3420000" y="1260000"/>
            <a:ext cx="4680000" cy="3511084"/>
          </a:xfrm>
        </p:spPr>
        <p:txBody>
          <a:bodyPr/>
          <a:lstStyle/>
          <a:p>
            <a:pPr lvl="0"/>
            <a:r>
              <a:rPr lang="en-US"/>
              <a:t>Click to edit Master text styles</a:t>
            </a:r>
          </a:p>
          <a:p>
            <a:pPr lvl="1"/>
            <a:r>
              <a:rPr lang="en-US"/>
              <a:t>Second level</a:t>
            </a:r>
          </a:p>
          <a:p>
            <a:pPr lvl="2"/>
            <a:r>
              <a:rPr lang="en-US"/>
              <a:t>Third level</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
        <p:nvSpPr>
          <p:cNvPr id="4" name="Platshållare för bild 3">
            <a:extLst>
              <a:ext uri="{FF2B5EF4-FFF2-40B4-BE49-F238E27FC236}">
                <a16:creationId xmlns:a16="http://schemas.microsoft.com/office/drawing/2014/main" id="{B13FC925-E8C1-2448-8439-B9F524FAB032}"/>
              </a:ext>
            </a:extLst>
          </p:cNvPr>
          <p:cNvSpPr>
            <a:spLocks noGrp="1"/>
          </p:cNvSpPr>
          <p:nvPr>
            <p:ph type="pic" sz="quarter" idx="11"/>
          </p:nvPr>
        </p:nvSpPr>
        <p:spPr>
          <a:xfrm>
            <a:off x="0" y="1051200"/>
            <a:ext cx="3240000" cy="3240000"/>
          </a:xfrm>
        </p:spPr>
        <p:txBody>
          <a:bodyPr/>
          <a:lstStyle>
            <a:lvl1pPr marL="0" indent="0" algn="ctr">
              <a:buFontTx/>
              <a:buNone/>
              <a:defRPr/>
            </a:lvl1pPr>
          </a:lstStyle>
          <a:p>
            <a:r>
              <a:rPr lang="en-US"/>
              <a:t>Click icon to add picture</a:t>
            </a:r>
            <a:endParaRPr lang="sv-SE" dirty="0"/>
          </a:p>
        </p:txBody>
      </p:sp>
    </p:spTree>
    <p:extLst>
      <p:ext uri="{BB962C8B-B14F-4D97-AF65-F5344CB8AC3E}">
        <p14:creationId xmlns:p14="http://schemas.microsoft.com/office/powerpoint/2010/main" val="23970635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Rubrik + bi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
        <p:nvSpPr>
          <p:cNvPr id="4" name="Platshållare för bild 3">
            <a:extLst>
              <a:ext uri="{FF2B5EF4-FFF2-40B4-BE49-F238E27FC236}">
                <a16:creationId xmlns:a16="http://schemas.microsoft.com/office/drawing/2014/main" id="{B13FC925-E8C1-2448-8439-B9F524FAB032}"/>
              </a:ext>
            </a:extLst>
          </p:cNvPr>
          <p:cNvSpPr>
            <a:spLocks noGrp="1"/>
          </p:cNvSpPr>
          <p:nvPr>
            <p:ph type="pic" sz="quarter" idx="11"/>
          </p:nvPr>
        </p:nvSpPr>
        <p:spPr>
          <a:xfrm>
            <a:off x="360000" y="1051200"/>
            <a:ext cx="8424000" cy="3719884"/>
          </a:xfrm>
        </p:spPr>
        <p:txBody>
          <a:bodyPr/>
          <a:lstStyle>
            <a:lvl1pPr marL="0" indent="0" algn="ctr">
              <a:buFontTx/>
              <a:buNone/>
              <a:defRPr/>
            </a:lvl1pPr>
          </a:lstStyle>
          <a:p>
            <a:r>
              <a:rPr lang="en-US"/>
              <a:t>Click icon to add picture</a:t>
            </a:r>
            <a:endParaRPr lang="sv-SE" dirty="0"/>
          </a:p>
        </p:txBody>
      </p:sp>
    </p:spTree>
    <p:extLst>
      <p:ext uri="{BB962C8B-B14F-4D97-AF65-F5344CB8AC3E}">
        <p14:creationId xmlns:p14="http://schemas.microsoft.com/office/powerpoint/2010/main" val="23357415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ldrutor + text 1">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hasCustomPrompt="1"/>
          </p:nvPr>
        </p:nvSpPr>
        <p:spPr>
          <a:xfrm>
            <a:off x="1080000" y="2997932"/>
            <a:ext cx="1440000" cy="258557"/>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
        <p:nvSpPr>
          <p:cNvPr id="4" name="Platshållare för bild 3">
            <a:extLst>
              <a:ext uri="{FF2B5EF4-FFF2-40B4-BE49-F238E27FC236}">
                <a16:creationId xmlns:a16="http://schemas.microsoft.com/office/drawing/2014/main" id="{B13FC925-E8C1-2448-8439-B9F524FAB032}"/>
              </a:ext>
            </a:extLst>
          </p:cNvPr>
          <p:cNvSpPr>
            <a:spLocks noGrp="1"/>
          </p:cNvSpPr>
          <p:nvPr>
            <p:ph type="pic" sz="quarter" idx="11"/>
          </p:nvPr>
        </p:nvSpPr>
        <p:spPr>
          <a:xfrm>
            <a:off x="1080000"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7" name="Platshållare för bild 3">
            <a:extLst>
              <a:ext uri="{FF2B5EF4-FFF2-40B4-BE49-F238E27FC236}">
                <a16:creationId xmlns:a16="http://schemas.microsoft.com/office/drawing/2014/main" id="{8344DA0F-9BFB-7B41-87F5-03FB37E79527}"/>
              </a:ext>
            </a:extLst>
          </p:cNvPr>
          <p:cNvSpPr>
            <a:spLocks noGrp="1"/>
          </p:cNvSpPr>
          <p:nvPr>
            <p:ph type="pic" sz="quarter" idx="12"/>
          </p:nvPr>
        </p:nvSpPr>
        <p:spPr>
          <a:xfrm>
            <a:off x="6624000"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8" name="Platshållare för bild 3">
            <a:extLst>
              <a:ext uri="{FF2B5EF4-FFF2-40B4-BE49-F238E27FC236}">
                <a16:creationId xmlns:a16="http://schemas.microsoft.com/office/drawing/2014/main" id="{D252E9C5-C251-A748-B3E3-79299101530D}"/>
              </a:ext>
            </a:extLst>
          </p:cNvPr>
          <p:cNvSpPr>
            <a:spLocks noGrp="1"/>
          </p:cNvSpPr>
          <p:nvPr>
            <p:ph type="pic" sz="quarter" idx="13"/>
          </p:nvPr>
        </p:nvSpPr>
        <p:spPr>
          <a:xfrm>
            <a:off x="4776000"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9" name="Platshållare för bild 3">
            <a:extLst>
              <a:ext uri="{FF2B5EF4-FFF2-40B4-BE49-F238E27FC236}">
                <a16:creationId xmlns:a16="http://schemas.microsoft.com/office/drawing/2014/main" id="{A16537E0-7AA9-C943-B8B0-6B23FB159BCB}"/>
              </a:ext>
            </a:extLst>
          </p:cNvPr>
          <p:cNvSpPr>
            <a:spLocks noGrp="1"/>
          </p:cNvSpPr>
          <p:nvPr>
            <p:ph type="pic" sz="quarter" idx="14"/>
          </p:nvPr>
        </p:nvSpPr>
        <p:spPr>
          <a:xfrm>
            <a:off x="2928000"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11" name="Platshållare för text 4">
            <a:extLst>
              <a:ext uri="{FF2B5EF4-FFF2-40B4-BE49-F238E27FC236}">
                <a16:creationId xmlns:a16="http://schemas.microsoft.com/office/drawing/2014/main" id="{F6650C52-70FF-0444-9E1E-9849E1BBC946}"/>
              </a:ext>
            </a:extLst>
          </p:cNvPr>
          <p:cNvSpPr>
            <a:spLocks noGrp="1"/>
          </p:cNvSpPr>
          <p:nvPr>
            <p:ph type="body" sz="quarter" idx="16" hasCustomPrompt="1"/>
          </p:nvPr>
        </p:nvSpPr>
        <p:spPr>
          <a:xfrm>
            <a:off x="2928000" y="2997932"/>
            <a:ext cx="1440000" cy="258557"/>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
        <p:nvSpPr>
          <p:cNvPr id="13" name="Platshållare för text 4">
            <a:extLst>
              <a:ext uri="{FF2B5EF4-FFF2-40B4-BE49-F238E27FC236}">
                <a16:creationId xmlns:a16="http://schemas.microsoft.com/office/drawing/2014/main" id="{CFB4E70A-8E91-A84F-945A-9EA96F53D0EC}"/>
              </a:ext>
            </a:extLst>
          </p:cNvPr>
          <p:cNvSpPr>
            <a:spLocks noGrp="1"/>
          </p:cNvSpPr>
          <p:nvPr>
            <p:ph type="body" sz="quarter" idx="18" hasCustomPrompt="1"/>
          </p:nvPr>
        </p:nvSpPr>
        <p:spPr>
          <a:xfrm>
            <a:off x="6624000" y="2997932"/>
            <a:ext cx="1440000" cy="258557"/>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
        <p:nvSpPr>
          <p:cNvPr id="15" name="Platshållare för text 4">
            <a:extLst>
              <a:ext uri="{FF2B5EF4-FFF2-40B4-BE49-F238E27FC236}">
                <a16:creationId xmlns:a16="http://schemas.microsoft.com/office/drawing/2014/main" id="{F3C06074-A9A2-CE45-8EB6-1F937DE7EFB9}"/>
              </a:ext>
            </a:extLst>
          </p:cNvPr>
          <p:cNvSpPr>
            <a:spLocks noGrp="1"/>
          </p:cNvSpPr>
          <p:nvPr>
            <p:ph type="body" sz="quarter" idx="20" hasCustomPrompt="1"/>
          </p:nvPr>
        </p:nvSpPr>
        <p:spPr>
          <a:xfrm>
            <a:off x="4776000" y="2997932"/>
            <a:ext cx="1440000" cy="258557"/>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
        <p:nvSpPr>
          <p:cNvPr id="20" name="Platshållare för text 19">
            <a:extLst>
              <a:ext uri="{FF2B5EF4-FFF2-40B4-BE49-F238E27FC236}">
                <a16:creationId xmlns:a16="http://schemas.microsoft.com/office/drawing/2014/main" id="{BA084C15-9C96-AC46-AC9C-07F72C59B501}"/>
              </a:ext>
            </a:extLst>
          </p:cNvPr>
          <p:cNvSpPr>
            <a:spLocks noGrp="1"/>
          </p:cNvSpPr>
          <p:nvPr>
            <p:ph type="body" sz="quarter" idx="22" hasCustomPrompt="1"/>
          </p:nvPr>
        </p:nvSpPr>
        <p:spPr>
          <a:xfrm>
            <a:off x="1150938" y="3294963"/>
            <a:ext cx="1368836" cy="1178003"/>
          </a:xfrm>
        </p:spPr>
        <p:txBody>
          <a:bodyPr>
            <a:noAutofit/>
          </a:bodyPr>
          <a:lstStyle>
            <a:lvl1pPr marL="180000" indent="-180000">
              <a:spcBef>
                <a:spcPts val="0"/>
              </a:spcBef>
              <a:spcAft>
                <a:spcPts val="1000"/>
              </a:spcAft>
              <a:defRPr sz="1200"/>
            </a:lvl1pPr>
            <a:lvl2pPr>
              <a:defRPr sz="1500"/>
            </a:lvl2pPr>
            <a:lvl3pPr>
              <a:defRPr sz="1500"/>
            </a:lvl3pPr>
            <a:lvl4pPr>
              <a:defRPr sz="1500"/>
            </a:lvl4pPr>
            <a:lvl5pPr>
              <a:defRPr sz="1500"/>
            </a:lvl5pPr>
          </a:lstStyle>
          <a:p>
            <a:pPr lvl="0"/>
            <a:r>
              <a:rPr lang="sv-SE" dirty="0"/>
              <a:t>Text</a:t>
            </a:r>
          </a:p>
        </p:txBody>
      </p:sp>
      <p:sp>
        <p:nvSpPr>
          <p:cNvPr id="21" name="Platshållare för text 19">
            <a:extLst>
              <a:ext uri="{FF2B5EF4-FFF2-40B4-BE49-F238E27FC236}">
                <a16:creationId xmlns:a16="http://schemas.microsoft.com/office/drawing/2014/main" id="{A092E866-8CA3-CD4F-8EC5-58F7DC7CA8B5}"/>
              </a:ext>
            </a:extLst>
          </p:cNvPr>
          <p:cNvSpPr>
            <a:spLocks noGrp="1"/>
          </p:cNvSpPr>
          <p:nvPr>
            <p:ph type="body" sz="quarter" idx="23" hasCustomPrompt="1"/>
          </p:nvPr>
        </p:nvSpPr>
        <p:spPr>
          <a:xfrm>
            <a:off x="2999164" y="3294963"/>
            <a:ext cx="1368836" cy="1178003"/>
          </a:xfrm>
        </p:spPr>
        <p:txBody>
          <a:bodyPr>
            <a:noAutofit/>
          </a:bodyPr>
          <a:lstStyle>
            <a:lvl1pPr marL="180000" indent="-180000">
              <a:spcBef>
                <a:spcPts val="0"/>
              </a:spcBef>
              <a:spcAft>
                <a:spcPts val="1000"/>
              </a:spcAft>
              <a:defRPr sz="1200"/>
            </a:lvl1pPr>
            <a:lvl2pPr>
              <a:defRPr sz="1500"/>
            </a:lvl2pPr>
            <a:lvl3pPr>
              <a:defRPr sz="1500"/>
            </a:lvl3pPr>
            <a:lvl4pPr>
              <a:defRPr sz="1500"/>
            </a:lvl4pPr>
            <a:lvl5pPr>
              <a:defRPr sz="1500"/>
            </a:lvl5pPr>
          </a:lstStyle>
          <a:p>
            <a:pPr lvl="0"/>
            <a:r>
              <a:rPr lang="sv-SE" dirty="0"/>
              <a:t>Text</a:t>
            </a:r>
          </a:p>
        </p:txBody>
      </p:sp>
      <p:sp>
        <p:nvSpPr>
          <p:cNvPr id="22" name="Platshållare för text 19">
            <a:extLst>
              <a:ext uri="{FF2B5EF4-FFF2-40B4-BE49-F238E27FC236}">
                <a16:creationId xmlns:a16="http://schemas.microsoft.com/office/drawing/2014/main" id="{5C756B25-79C1-0A46-87DE-B38ADEFC10B6}"/>
              </a:ext>
            </a:extLst>
          </p:cNvPr>
          <p:cNvSpPr>
            <a:spLocks noGrp="1"/>
          </p:cNvSpPr>
          <p:nvPr>
            <p:ph type="body" sz="quarter" idx="24" hasCustomPrompt="1"/>
          </p:nvPr>
        </p:nvSpPr>
        <p:spPr>
          <a:xfrm>
            <a:off x="4847164" y="3294963"/>
            <a:ext cx="1368836" cy="1178003"/>
          </a:xfrm>
        </p:spPr>
        <p:txBody>
          <a:bodyPr>
            <a:noAutofit/>
          </a:bodyPr>
          <a:lstStyle>
            <a:lvl1pPr marL="180000" indent="-180000">
              <a:spcBef>
                <a:spcPts val="0"/>
              </a:spcBef>
              <a:spcAft>
                <a:spcPts val="1000"/>
              </a:spcAft>
              <a:defRPr sz="1200"/>
            </a:lvl1pPr>
            <a:lvl2pPr>
              <a:defRPr sz="1500"/>
            </a:lvl2pPr>
            <a:lvl3pPr>
              <a:defRPr sz="1500"/>
            </a:lvl3pPr>
            <a:lvl4pPr>
              <a:defRPr sz="1500"/>
            </a:lvl4pPr>
            <a:lvl5pPr>
              <a:defRPr sz="1500"/>
            </a:lvl5pPr>
          </a:lstStyle>
          <a:p>
            <a:pPr lvl="0"/>
            <a:r>
              <a:rPr lang="sv-SE" dirty="0"/>
              <a:t>Text</a:t>
            </a:r>
          </a:p>
        </p:txBody>
      </p:sp>
      <p:sp>
        <p:nvSpPr>
          <p:cNvPr id="23" name="Platshållare för text 19">
            <a:extLst>
              <a:ext uri="{FF2B5EF4-FFF2-40B4-BE49-F238E27FC236}">
                <a16:creationId xmlns:a16="http://schemas.microsoft.com/office/drawing/2014/main" id="{4A620E11-E04F-2E42-88DA-B525464F3DD7}"/>
              </a:ext>
            </a:extLst>
          </p:cNvPr>
          <p:cNvSpPr>
            <a:spLocks noGrp="1"/>
          </p:cNvSpPr>
          <p:nvPr>
            <p:ph type="body" sz="quarter" idx="25" hasCustomPrompt="1"/>
          </p:nvPr>
        </p:nvSpPr>
        <p:spPr>
          <a:xfrm>
            <a:off x="6695164" y="3294963"/>
            <a:ext cx="1368836" cy="1178003"/>
          </a:xfrm>
        </p:spPr>
        <p:txBody>
          <a:bodyPr>
            <a:noAutofit/>
          </a:bodyPr>
          <a:lstStyle>
            <a:lvl1pPr marL="180000" indent="-180000">
              <a:spcBef>
                <a:spcPts val="0"/>
              </a:spcBef>
              <a:spcAft>
                <a:spcPts val="1000"/>
              </a:spcAft>
              <a:defRPr sz="1200"/>
            </a:lvl1pPr>
            <a:lvl2pPr>
              <a:defRPr sz="1500"/>
            </a:lvl2pPr>
            <a:lvl3pPr>
              <a:defRPr sz="1500"/>
            </a:lvl3pPr>
            <a:lvl4pPr>
              <a:defRPr sz="1500"/>
            </a:lvl4pPr>
            <a:lvl5pPr>
              <a:defRPr sz="1500"/>
            </a:lvl5pPr>
          </a:lstStyle>
          <a:p>
            <a:pPr lvl="0"/>
            <a:r>
              <a:rPr lang="sv-SE" dirty="0"/>
              <a:t>Text</a:t>
            </a:r>
          </a:p>
        </p:txBody>
      </p:sp>
    </p:spTree>
    <p:extLst>
      <p:ext uri="{BB962C8B-B14F-4D97-AF65-F5344CB8AC3E}">
        <p14:creationId xmlns:p14="http://schemas.microsoft.com/office/powerpoint/2010/main" val="11237804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Bildrutor + text 2">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hasCustomPrompt="1"/>
          </p:nvPr>
        </p:nvSpPr>
        <p:spPr>
          <a:xfrm>
            <a:off x="1080000" y="2997932"/>
            <a:ext cx="1440000" cy="529039"/>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
        <p:nvSpPr>
          <p:cNvPr id="4" name="Platshållare för bild 3">
            <a:extLst>
              <a:ext uri="{FF2B5EF4-FFF2-40B4-BE49-F238E27FC236}">
                <a16:creationId xmlns:a16="http://schemas.microsoft.com/office/drawing/2014/main" id="{B13FC925-E8C1-2448-8439-B9F524FAB032}"/>
              </a:ext>
            </a:extLst>
          </p:cNvPr>
          <p:cNvSpPr>
            <a:spLocks noGrp="1"/>
          </p:cNvSpPr>
          <p:nvPr>
            <p:ph type="pic" sz="quarter" idx="11"/>
          </p:nvPr>
        </p:nvSpPr>
        <p:spPr>
          <a:xfrm>
            <a:off x="1080000"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7" name="Platshållare för bild 3">
            <a:extLst>
              <a:ext uri="{FF2B5EF4-FFF2-40B4-BE49-F238E27FC236}">
                <a16:creationId xmlns:a16="http://schemas.microsoft.com/office/drawing/2014/main" id="{8344DA0F-9BFB-7B41-87F5-03FB37E79527}"/>
              </a:ext>
            </a:extLst>
          </p:cNvPr>
          <p:cNvSpPr>
            <a:spLocks noGrp="1"/>
          </p:cNvSpPr>
          <p:nvPr>
            <p:ph type="pic" sz="quarter" idx="12"/>
          </p:nvPr>
        </p:nvSpPr>
        <p:spPr>
          <a:xfrm>
            <a:off x="6624000"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8" name="Platshållare för bild 3">
            <a:extLst>
              <a:ext uri="{FF2B5EF4-FFF2-40B4-BE49-F238E27FC236}">
                <a16:creationId xmlns:a16="http://schemas.microsoft.com/office/drawing/2014/main" id="{D252E9C5-C251-A748-B3E3-79299101530D}"/>
              </a:ext>
            </a:extLst>
          </p:cNvPr>
          <p:cNvSpPr>
            <a:spLocks noGrp="1"/>
          </p:cNvSpPr>
          <p:nvPr>
            <p:ph type="pic" sz="quarter" idx="13"/>
          </p:nvPr>
        </p:nvSpPr>
        <p:spPr>
          <a:xfrm>
            <a:off x="4776000"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9" name="Platshållare för bild 3">
            <a:extLst>
              <a:ext uri="{FF2B5EF4-FFF2-40B4-BE49-F238E27FC236}">
                <a16:creationId xmlns:a16="http://schemas.microsoft.com/office/drawing/2014/main" id="{A16537E0-7AA9-C943-B8B0-6B23FB159BCB}"/>
              </a:ext>
            </a:extLst>
          </p:cNvPr>
          <p:cNvSpPr>
            <a:spLocks noGrp="1"/>
          </p:cNvSpPr>
          <p:nvPr>
            <p:ph type="pic" sz="quarter" idx="14"/>
          </p:nvPr>
        </p:nvSpPr>
        <p:spPr>
          <a:xfrm>
            <a:off x="2928000"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11" name="Platshållare för text 4">
            <a:extLst>
              <a:ext uri="{FF2B5EF4-FFF2-40B4-BE49-F238E27FC236}">
                <a16:creationId xmlns:a16="http://schemas.microsoft.com/office/drawing/2014/main" id="{F6650C52-70FF-0444-9E1E-9849E1BBC946}"/>
              </a:ext>
            </a:extLst>
          </p:cNvPr>
          <p:cNvSpPr>
            <a:spLocks noGrp="1"/>
          </p:cNvSpPr>
          <p:nvPr>
            <p:ph type="body" sz="quarter" idx="16" hasCustomPrompt="1"/>
          </p:nvPr>
        </p:nvSpPr>
        <p:spPr>
          <a:xfrm>
            <a:off x="2928000" y="2997932"/>
            <a:ext cx="1440000" cy="529039"/>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
        <p:nvSpPr>
          <p:cNvPr id="13" name="Platshållare för text 4">
            <a:extLst>
              <a:ext uri="{FF2B5EF4-FFF2-40B4-BE49-F238E27FC236}">
                <a16:creationId xmlns:a16="http://schemas.microsoft.com/office/drawing/2014/main" id="{CFB4E70A-8E91-A84F-945A-9EA96F53D0EC}"/>
              </a:ext>
            </a:extLst>
          </p:cNvPr>
          <p:cNvSpPr>
            <a:spLocks noGrp="1"/>
          </p:cNvSpPr>
          <p:nvPr>
            <p:ph type="body" sz="quarter" idx="18" hasCustomPrompt="1"/>
          </p:nvPr>
        </p:nvSpPr>
        <p:spPr>
          <a:xfrm>
            <a:off x="6624000" y="2997932"/>
            <a:ext cx="1440000" cy="528372"/>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
        <p:nvSpPr>
          <p:cNvPr id="15" name="Platshållare för text 4">
            <a:extLst>
              <a:ext uri="{FF2B5EF4-FFF2-40B4-BE49-F238E27FC236}">
                <a16:creationId xmlns:a16="http://schemas.microsoft.com/office/drawing/2014/main" id="{F3C06074-A9A2-CE45-8EB6-1F937DE7EFB9}"/>
              </a:ext>
            </a:extLst>
          </p:cNvPr>
          <p:cNvSpPr>
            <a:spLocks noGrp="1"/>
          </p:cNvSpPr>
          <p:nvPr>
            <p:ph type="body" sz="quarter" idx="20" hasCustomPrompt="1"/>
          </p:nvPr>
        </p:nvSpPr>
        <p:spPr>
          <a:xfrm>
            <a:off x="4776000" y="2997932"/>
            <a:ext cx="1440000" cy="529039"/>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Tree>
    <p:extLst>
      <p:ext uri="{BB962C8B-B14F-4D97-AF65-F5344CB8AC3E}">
        <p14:creationId xmlns:p14="http://schemas.microsoft.com/office/powerpoint/2010/main" val="3628250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rt – 1">
    <p:spTree>
      <p:nvGrpSpPr>
        <p:cNvPr id="1" name=""/>
        <p:cNvGrpSpPr/>
        <p:nvPr/>
      </p:nvGrpSpPr>
      <p:grpSpPr>
        <a:xfrm>
          <a:off x="0" y="0"/>
          <a:ext cx="0" cy="0"/>
          <a:chOff x="0" y="0"/>
          <a:chExt cx="0" cy="0"/>
        </a:xfrm>
      </p:grpSpPr>
      <p:pic>
        <p:nvPicPr>
          <p:cNvPr id="8" name="Bildobjekt 7" descr="En bild som visar person&#10;&#10;Automatiskt genererad beskrivning">
            <a:extLst>
              <a:ext uri="{FF2B5EF4-FFF2-40B4-BE49-F238E27FC236}">
                <a16:creationId xmlns:a16="http://schemas.microsoft.com/office/drawing/2014/main" id="{88E65887-537F-FF4B-9781-FC92CFFCD2E9}"/>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38026F-295C-EF46-A216-D9D5DC756CA6}"/>
              </a:ext>
            </a:extLst>
          </p:cNvPr>
          <p:cNvSpPr>
            <a:spLocks noGrp="1"/>
          </p:cNvSpPr>
          <p:nvPr>
            <p:ph type="ctrTitle" hasCustomPrompt="1"/>
          </p:nvPr>
        </p:nvSpPr>
        <p:spPr>
          <a:xfrm>
            <a:off x="720000" y="3322852"/>
            <a:ext cx="7534093" cy="652010"/>
          </a:xfrm>
        </p:spPr>
        <p:txBody>
          <a:bodyPr anchor="b">
            <a:noAutofit/>
          </a:bodyPr>
          <a:lstStyle>
            <a:lvl1pPr algn="l">
              <a:defRPr sz="4000" b="1" spc="0" baseline="0">
                <a:solidFill>
                  <a:schemeClr val="accent1"/>
                </a:solidFill>
                <a:latin typeface="Arial" panose="020B0604020202020204" pitchFamily="34" charset="0"/>
                <a:cs typeface="Arial" panose="020B0604020202020204" pitchFamily="34" charset="0"/>
              </a:defRPr>
            </a:lvl1pPr>
          </a:lstStyle>
          <a:p>
            <a:r>
              <a:rPr lang="sv-SE" dirty="0"/>
              <a:t>Rubrik</a:t>
            </a:r>
          </a:p>
        </p:txBody>
      </p:sp>
      <p:sp>
        <p:nvSpPr>
          <p:cNvPr id="3" name="Underrubrik 2">
            <a:extLst>
              <a:ext uri="{FF2B5EF4-FFF2-40B4-BE49-F238E27FC236}">
                <a16:creationId xmlns:a16="http://schemas.microsoft.com/office/drawing/2014/main" id="{24A23170-9EB9-AC40-B691-BEF4738BE5A8}"/>
              </a:ext>
            </a:extLst>
          </p:cNvPr>
          <p:cNvSpPr>
            <a:spLocks noGrp="1"/>
          </p:cNvSpPr>
          <p:nvPr>
            <p:ph type="subTitle" idx="1" hasCustomPrompt="1"/>
          </p:nvPr>
        </p:nvSpPr>
        <p:spPr>
          <a:xfrm>
            <a:off x="720000" y="4068000"/>
            <a:ext cx="6913598" cy="368899"/>
          </a:xfrm>
        </p:spPr>
        <p:txBody>
          <a:bodyPr lIns="0" tIns="0" rIns="0" bIns="0">
            <a:noAutofit/>
          </a:bodyPr>
          <a:lstStyle>
            <a:lvl1pPr marL="0" indent="0" algn="l">
              <a:buNone/>
              <a:defRPr sz="2000" spc="0" baseline="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a:t>Namn/underrubrik</a:t>
            </a:r>
          </a:p>
        </p:txBody>
      </p:sp>
      <p:pic>
        <p:nvPicPr>
          <p:cNvPr id="9" name="Bildobjekt 8">
            <a:extLst>
              <a:ext uri="{FF2B5EF4-FFF2-40B4-BE49-F238E27FC236}">
                <a16:creationId xmlns:a16="http://schemas.microsoft.com/office/drawing/2014/main" id="{606484F2-9063-E441-8EDE-E196AC396C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
        <p:nvSpPr>
          <p:cNvPr id="6" name="Platshållare för text 5">
            <a:extLst>
              <a:ext uri="{FF2B5EF4-FFF2-40B4-BE49-F238E27FC236}">
                <a16:creationId xmlns:a16="http://schemas.microsoft.com/office/drawing/2014/main" id="{EB8CCC89-0C9F-A846-A93D-FD7C3A8B20C5}"/>
              </a:ext>
            </a:extLst>
          </p:cNvPr>
          <p:cNvSpPr>
            <a:spLocks noGrp="1"/>
          </p:cNvSpPr>
          <p:nvPr>
            <p:ph type="body" sz="quarter" idx="10" hasCustomPrompt="1"/>
          </p:nvPr>
        </p:nvSpPr>
        <p:spPr>
          <a:xfrm>
            <a:off x="720000" y="479787"/>
            <a:ext cx="2749821" cy="652011"/>
          </a:xfrm>
        </p:spPr>
        <p:txBody>
          <a:bodyPr lIns="0" tIns="0" rIns="0" bIns="0">
            <a:normAutofit/>
          </a:bodyPr>
          <a:lstStyle>
            <a:lvl1pPr marL="0" indent="0">
              <a:buFontTx/>
              <a:buNone/>
              <a:defRPr sz="1500"/>
            </a:lvl1pPr>
          </a:lstStyle>
          <a:p>
            <a:pPr lvl="0"/>
            <a:r>
              <a:rPr lang="sv-SE" dirty="0"/>
              <a:t>2021 xx xx</a:t>
            </a:r>
          </a:p>
        </p:txBody>
      </p:sp>
    </p:spTree>
    <p:extLst>
      <p:ext uri="{BB962C8B-B14F-4D97-AF65-F5344CB8AC3E}">
        <p14:creationId xmlns:p14="http://schemas.microsoft.com/office/powerpoint/2010/main" val="10146726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 Bildrutor + text 2">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hasCustomPrompt="1"/>
          </p:nvPr>
        </p:nvSpPr>
        <p:spPr>
          <a:xfrm>
            <a:off x="427013" y="2997932"/>
            <a:ext cx="1440000" cy="529039"/>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
        <p:nvSpPr>
          <p:cNvPr id="4" name="Platshållare för bild 3">
            <a:extLst>
              <a:ext uri="{FF2B5EF4-FFF2-40B4-BE49-F238E27FC236}">
                <a16:creationId xmlns:a16="http://schemas.microsoft.com/office/drawing/2014/main" id="{B13FC925-E8C1-2448-8439-B9F524FAB032}"/>
              </a:ext>
            </a:extLst>
          </p:cNvPr>
          <p:cNvSpPr>
            <a:spLocks noGrp="1"/>
          </p:cNvSpPr>
          <p:nvPr>
            <p:ph type="pic" sz="quarter" idx="11"/>
          </p:nvPr>
        </p:nvSpPr>
        <p:spPr>
          <a:xfrm>
            <a:off x="427013"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7" name="Platshållare för bild 3">
            <a:extLst>
              <a:ext uri="{FF2B5EF4-FFF2-40B4-BE49-F238E27FC236}">
                <a16:creationId xmlns:a16="http://schemas.microsoft.com/office/drawing/2014/main" id="{8344DA0F-9BFB-7B41-87F5-03FB37E79527}"/>
              </a:ext>
            </a:extLst>
          </p:cNvPr>
          <p:cNvSpPr>
            <a:spLocks noGrp="1"/>
          </p:cNvSpPr>
          <p:nvPr>
            <p:ph type="pic" sz="quarter" idx="12"/>
          </p:nvPr>
        </p:nvSpPr>
        <p:spPr>
          <a:xfrm>
            <a:off x="5564493"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8" name="Platshållare för bild 3">
            <a:extLst>
              <a:ext uri="{FF2B5EF4-FFF2-40B4-BE49-F238E27FC236}">
                <a16:creationId xmlns:a16="http://schemas.microsoft.com/office/drawing/2014/main" id="{D252E9C5-C251-A748-B3E3-79299101530D}"/>
              </a:ext>
            </a:extLst>
          </p:cNvPr>
          <p:cNvSpPr>
            <a:spLocks noGrp="1"/>
          </p:cNvSpPr>
          <p:nvPr>
            <p:ph type="pic" sz="quarter" idx="13"/>
          </p:nvPr>
        </p:nvSpPr>
        <p:spPr>
          <a:xfrm>
            <a:off x="3851999"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9" name="Platshållare för bild 3">
            <a:extLst>
              <a:ext uri="{FF2B5EF4-FFF2-40B4-BE49-F238E27FC236}">
                <a16:creationId xmlns:a16="http://schemas.microsoft.com/office/drawing/2014/main" id="{A16537E0-7AA9-C943-B8B0-6B23FB159BCB}"/>
              </a:ext>
            </a:extLst>
          </p:cNvPr>
          <p:cNvSpPr>
            <a:spLocks noGrp="1"/>
          </p:cNvSpPr>
          <p:nvPr>
            <p:ph type="pic" sz="quarter" idx="14"/>
          </p:nvPr>
        </p:nvSpPr>
        <p:spPr>
          <a:xfrm>
            <a:off x="2139506"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11" name="Platshållare för text 4">
            <a:extLst>
              <a:ext uri="{FF2B5EF4-FFF2-40B4-BE49-F238E27FC236}">
                <a16:creationId xmlns:a16="http://schemas.microsoft.com/office/drawing/2014/main" id="{F6650C52-70FF-0444-9E1E-9849E1BBC946}"/>
              </a:ext>
            </a:extLst>
          </p:cNvPr>
          <p:cNvSpPr>
            <a:spLocks noGrp="1"/>
          </p:cNvSpPr>
          <p:nvPr>
            <p:ph type="body" sz="quarter" idx="16" hasCustomPrompt="1"/>
          </p:nvPr>
        </p:nvSpPr>
        <p:spPr>
          <a:xfrm>
            <a:off x="2139506" y="2997932"/>
            <a:ext cx="1440000" cy="529039"/>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
        <p:nvSpPr>
          <p:cNvPr id="13" name="Platshållare för text 4">
            <a:extLst>
              <a:ext uri="{FF2B5EF4-FFF2-40B4-BE49-F238E27FC236}">
                <a16:creationId xmlns:a16="http://schemas.microsoft.com/office/drawing/2014/main" id="{CFB4E70A-8E91-A84F-945A-9EA96F53D0EC}"/>
              </a:ext>
            </a:extLst>
          </p:cNvPr>
          <p:cNvSpPr>
            <a:spLocks noGrp="1"/>
          </p:cNvSpPr>
          <p:nvPr>
            <p:ph type="body" sz="quarter" idx="18" hasCustomPrompt="1"/>
          </p:nvPr>
        </p:nvSpPr>
        <p:spPr>
          <a:xfrm>
            <a:off x="5564493" y="2997932"/>
            <a:ext cx="1440000" cy="528372"/>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
        <p:nvSpPr>
          <p:cNvPr id="15" name="Platshållare för text 4">
            <a:extLst>
              <a:ext uri="{FF2B5EF4-FFF2-40B4-BE49-F238E27FC236}">
                <a16:creationId xmlns:a16="http://schemas.microsoft.com/office/drawing/2014/main" id="{F3C06074-A9A2-CE45-8EB6-1F937DE7EFB9}"/>
              </a:ext>
            </a:extLst>
          </p:cNvPr>
          <p:cNvSpPr>
            <a:spLocks noGrp="1"/>
          </p:cNvSpPr>
          <p:nvPr>
            <p:ph type="body" sz="quarter" idx="20" hasCustomPrompt="1"/>
          </p:nvPr>
        </p:nvSpPr>
        <p:spPr>
          <a:xfrm>
            <a:off x="3853580" y="2997932"/>
            <a:ext cx="1440000" cy="529039"/>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
        <p:nvSpPr>
          <p:cNvPr id="12" name="Platshållare för bild 3">
            <a:extLst>
              <a:ext uri="{FF2B5EF4-FFF2-40B4-BE49-F238E27FC236}">
                <a16:creationId xmlns:a16="http://schemas.microsoft.com/office/drawing/2014/main" id="{047B2B23-4DF1-EB4C-B319-A89C8B6F23D4}"/>
              </a:ext>
            </a:extLst>
          </p:cNvPr>
          <p:cNvSpPr>
            <a:spLocks noGrp="1"/>
          </p:cNvSpPr>
          <p:nvPr>
            <p:ph type="pic" sz="quarter" idx="21"/>
          </p:nvPr>
        </p:nvSpPr>
        <p:spPr>
          <a:xfrm>
            <a:off x="7276987"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14" name="Platshållare för text 4">
            <a:extLst>
              <a:ext uri="{FF2B5EF4-FFF2-40B4-BE49-F238E27FC236}">
                <a16:creationId xmlns:a16="http://schemas.microsoft.com/office/drawing/2014/main" id="{920BBFAA-A8DE-7041-B4AD-1034FD033C0C}"/>
              </a:ext>
            </a:extLst>
          </p:cNvPr>
          <p:cNvSpPr>
            <a:spLocks noGrp="1"/>
          </p:cNvSpPr>
          <p:nvPr>
            <p:ph type="body" sz="quarter" idx="22" hasCustomPrompt="1"/>
          </p:nvPr>
        </p:nvSpPr>
        <p:spPr>
          <a:xfrm>
            <a:off x="7276987" y="2997932"/>
            <a:ext cx="1440000" cy="528372"/>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Tree>
    <p:extLst>
      <p:ext uri="{BB962C8B-B14F-4D97-AF65-F5344CB8AC3E}">
        <p14:creationId xmlns:p14="http://schemas.microsoft.com/office/powerpoint/2010/main" val="3925684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lutbild Logotyp">
    <p:spTree>
      <p:nvGrpSpPr>
        <p:cNvPr id="1" name=""/>
        <p:cNvGrpSpPr/>
        <p:nvPr/>
      </p:nvGrpSpPr>
      <p:grpSpPr>
        <a:xfrm>
          <a:off x="0" y="0"/>
          <a:ext cx="0" cy="0"/>
          <a:chOff x="0" y="0"/>
          <a:chExt cx="0" cy="0"/>
        </a:xfrm>
      </p:grpSpPr>
      <p:pic>
        <p:nvPicPr>
          <p:cNvPr id="3" name="Bildobjekt 2" descr="En bild som visar person, inomhus, stående, står&#10;&#10;Automatiskt genererad beskrivning">
            <a:extLst>
              <a:ext uri="{FF2B5EF4-FFF2-40B4-BE49-F238E27FC236}">
                <a16:creationId xmlns:a16="http://schemas.microsoft.com/office/drawing/2014/main" id="{78BC2DD4-8677-D14C-AC17-9C469DE9E2B9}"/>
              </a:ext>
            </a:extLst>
          </p:cNvPr>
          <p:cNvPicPr>
            <a:picLocks noChangeAspect="1"/>
          </p:cNvPicPr>
          <p:nvPr userDrawn="1"/>
        </p:nvPicPr>
        <p:blipFill rotWithShape="1">
          <a:blip r:embed="rId2"/>
          <a:srcRect l="24544" r="25495"/>
          <a:stretch/>
        </p:blipFill>
        <p:spPr>
          <a:xfrm>
            <a:off x="2686253" y="2995401"/>
            <a:ext cx="1615669" cy="2155903"/>
          </a:xfrm>
          <a:prstGeom prst="rect">
            <a:avLst/>
          </a:prstGeom>
        </p:spPr>
      </p:pic>
      <p:pic>
        <p:nvPicPr>
          <p:cNvPr id="4" name="Bildobjekt 3" descr="En bild som visar person, inomhus, kvinna&#10;&#10;Automatiskt genererad beskrivning">
            <a:extLst>
              <a:ext uri="{FF2B5EF4-FFF2-40B4-BE49-F238E27FC236}">
                <a16:creationId xmlns:a16="http://schemas.microsoft.com/office/drawing/2014/main" id="{CE41751B-AB49-9844-8B22-0ACBABA83AB8}"/>
              </a:ext>
            </a:extLst>
          </p:cNvPr>
          <p:cNvPicPr>
            <a:picLocks noChangeAspect="1"/>
          </p:cNvPicPr>
          <p:nvPr userDrawn="1"/>
        </p:nvPicPr>
        <p:blipFill rotWithShape="1">
          <a:blip r:embed="rId3"/>
          <a:srcRect l="57182" t="9226" r="3307" b="39167"/>
          <a:stretch/>
        </p:blipFill>
        <p:spPr>
          <a:xfrm>
            <a:off x="6110755" y="2401599"/>
            <a:ext cx="1680002" cy="1462867"/>
          </a:xfrm>
          <a:prstGeom prst="rect">
            <a:avLst/>
          </a:prstGeom>
        </p:spPr>
      </p:pic>
      <p:pic>
        <p:nvPicPr>
          <p:cNvPr id="5" name="Bildobjekt 4" descr="En bild som visar person, kläder, kostym&#10;&#10;Automatiskt genererad beskrivning">
            <a:extLst>
              <a:ext uri="{FF2B5EF4-FFF2-40B4-BE49-F238E27FC236}">
                <a16:creationId xmlns:a16="http://schemas.microsoft.com/office/drawing/2014/main" id="{1C8E5EF2-5F81-814B-AC75-E9D824DD306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792623" y="1577"/>
            <a:ext cx="1325312" cy="1672907"/>
          </a:xfrm>
          <a:prstGeom prst="rect">
            <a:avLst/>
          </a:prstGeom>
        </p:spPr>
      </p:pic>
      <p:pic>
        <p:nvPicPr>
          <p:cNvPr id="6" name="Bildobjekt 5" descr="En bild som visar person, person, kläder, kostym&#10;&#10;Automatiskt genererad beskrivning">
            <a:extLst>
              <a:ext uri="{FF2B5EF4-FFF2-40B4-BE49-F238E27FC236}">
                <a16:creationId xmlns:a16="http://schemas.microsoft.com/office/drawing/2014/main" id="{766CBD53-AD52-8148-AB3B-A3DE3298AEA3}"/>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l="85" r="-1" b="454"/>
          <a:stretch/>
        </p:blipFill>
        <p:spPr>
          <a:xfrm>
            <a:off x="7779299" y="2401599"/>
            <a:ext cx="1364701" cy="1464000"/>
          </a:xfrm>
          <a:prstGeom prst="rect">
            <a:avLst/>
          </a:prstGeom>
        </p:spPr>
      </p:pic>
      <p:pic>
        <p:nvPicPr>
          <p:cNvPr id="7" name="Bildobjekt 6" descr="En bild som visar person, inomhus&#10;&#10;Automatiskt genererad beskrivning">
            <a:extLst>
              <a:ext uri="{FF2B5EF4-FFF2-40B4-BE49-F238E27FC236}">
                <a16:creationId xmlns:a16="http://schemas.microsoft.com/office/drawing/2014/main" id="{DEABE3E5-6C98-464F-9FA5-952175806391}"/>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0" y="1577"/>
            <a:ext cx="1828291" cy="2275999"/>
          </a:xfrm>
          <a:prstGeom prst="rect">
            <a:avLst/>
          </a:prstGeom>
        </p:spPr>
      </p:pic>
      <p:pic>
        <p:nvPicPr>
          <p:cNvPr id="8" name="Bildobjekt 7" descr="En bild som visar fönster, inomhus, vin, glas&#10;&#10;Automatiskt genererad beskrivning">
            <a:extLst>
              <a:ext uri="{FF2B5EF4-FFF2-40B4-BE49-F238E27FC236}">
                <a16:creationId xmlns:a16="http://schemas.microsoft.com/office/drawing/2014/main" id="{732F3265-11F7-314C-917B-CF1865D93119}"/>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6117934" y="1577"/>
            <a:ext cx="1990611" cy="2400022"/>
          </a:xfrm>
          <a:prstGeom prst="rect">
            <a:avLst/>
          </a:prstGeom>
        </p:spPr>
      </p:pic>
      <p:pic>
        <p:nvPicPr>
          <p:cNvPr id="9" name="Bildobjekt 8" descr="En bild som visar inomhus, person, bord, fönster&#10;&#10;Automatiskt genererad beskrivning">
            <a:extLst>
              <a:ext uri="{FF2B5EF4-FFF2-40B4-BE49-F238E27FC236}">
                <a16:creationId xmlns:a16="http://schemas.microsoft.com/office/drawing/2014/main" id="{C9ECAA59-4C35-4643-8C32-1C5C67BE6C80}"/>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l="10810" r="3445" b="1016"/>
          <a:stretch/>
        </p:blipFill>
        <p:spPr>
          <a:xfrm>
            <a:off x="1362183" y="3857254"/>
            <a:ext cx="1324071" cy="1294050"/>
          </a:xfrm>
          <a:prstGeom prst="rect">
            <a:avLst/>
          </a:prstGeom>
        </p:spPr>
      </p:pic>
      <p:pic>
        <p:nvPicPr>
          <p:cNvPr id="10" name="Bildobjekt 9" descr="En bild som visar person, person, inomhus, grön&#10;&#10;Automatiskt genererad beskrivning">
            <a:extLst>
              <a:ext uri="{FF2B5EF4-FFF2-40B4-BE49-F238E27FC236}">
                <a16:creationId xmlns:a16="http://schemas.microsoft.com/office/drawing/2014/main" id="{BA44E8C7-DA66-4344-8EBA-3E16BA64A16D}"/>
              </a:ext>
            </a:extLst>
          </p:cNvPr>
          <p:cNvPicPr>
            <a:picLocks noChangeAspect="1"/>
          </p:cNvPicPr>
          <p:nvPr userDrawn="1"/>
        </p:nvPicPr>
        <p:blipFill rotWithShape="1">
          <a:blip r:embed="rId9" cstate="screen">
            <a:extLst>
              <a:ext uri="{28A0092B-C50C-407E-A947-70E740481C1C}">
                <a14:useLocalDpi xmlns:a14="http://schemas.microsoft.com/office/drawing/2010/main"/>
              </a:ext>
            </a:extLst>
          </a:blip>
          <a:srcRect/>
          <a:stretch/>
        </p:blipFill>
        <p:spPr>
          <a:xfrm>
            <a:off x="0" y="2277577"/>
            <a:ext cx="1362183" cy="1588022"/>
          </a:xfrm>
          <a:prstGeom prst="rect">
            <a:avLst/>
          </a:prstGeom>
        </p:spPr>
      </p:pic>
      <p:pic>
        <p:nvPicPr>
          <p:cNvPr id="11" name="Bildobjekt 10" descr="En bild som visar person, inomhus&#10;&#10;Automatiskt genererad beskrivning">
            <a:extLst>
              <a:ext uri="{FF2B5EF4-FFF2-40B4-BE49-F238E27FC236}">
                <a16:creationId xmlns:a16="http://schemas.microsoft.com/office/drawing/2014/main" id="{3DFD2054-AEA4-4547-B582-A949FDB6B830}"/>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1821795" y="0"/>
            <a:ext cx="1490286" cy="2287390"/>
          </a:xfrm>
          <a:prstGeom prst="rect">
            <a:avLst/>
          </a:prstGeom>
        </p:spPr>
      </p:pic>
      <p:pic>
        <p:nvPicPr>
          <p:cNvPr id="12" name="Bildobjekt 11" descr="En bild som visar person, inomhus&#10;&#10;Automatiskt genererad beskrivning">
            <a:extLst>
              <a:ext uri="{FF2B5EF4-FFF2-40B4-BE49-F238E27FC236}">
                <a16:creationId xmlns:a16="http://schemas.microsoft.com/office/drawing/2014/main" id="{7271AEE8-CE6A-BC4C-B69B-5932A9B82AEF}"/>
              </a:ext>
            </a:extLst>
          </p:cNvPr>
          <p:cNvPicPr>
            <a:picLocks noChangeAspect="1"/>
          </p:cNvPicPr>
          <p:nvPr userDrawn="1"/>
        </p:nvPicPr>
        <p:blipFill rotWithShape="1">
          <a:blip r:embed="rId11" cstate="screen">
            <a:extLst>
              <a:ext uri="{28A0092B-C50C-407E-A947-70E740481C1C}">
                <a14:useLocalDpi xmlns:a14="http://schemas.microsoft.com/office/drawing/2010/main"/>
              </a:ext>
            </a:extLst>
          </a:blip>
          <a:srcRect/>
          <a:stretch/>
        </p:blipFill>
        <p:spPr>
          <a:xfrm>
            <a:off x="8099603" y="1047880"/>
            <a:ext cx="1044397" cy="1353719"/>
          </a:xfrm>
          <a:prstGeom prst="rect">
            <a:avLst/>
          </a:prstGeom>
        </p:spPr>
      </p:pic>
      <p:pic>
        <p:nvPicPr>
          <p:cNvPr id="13" name="Bildobjekt 12" descr="En bild som visar person, vägg, inomhus, person&#10;&#10;Automatiskt genererad beskrivning">
            <a:extLst>
              <a:ext uri="{FF2B5EF4-FFF2-40B4-BE49-F238E27FC236}">
                <a16:creationId xmlns:a16="http://schemas.microsoft.com/office/drawing/2014/main" id="{A3ADDEED-7501-8A48-829C-929E7AD9C504}"/>
              </a:ext>
            </a:extLst>
          </p:cNvPr>
          <p:cNvPicPr>
            <a:picLocks noChangeAspect="1"/>
          </p:cNvPicPr>
          <p:nvPr userDrawn="1"/>
        </p:nvPicPr>
        <p:blipFill rotWithShape="1">
          <a:blip r:embed="rId12" cstate="screen">
            <a:extLst>
              <a:ext uri="{28A0092B-C50C-407E-A947-70E740481C1C}">
                <a14:useLocalDpi xmlns:a14="http://schemas.microsoft.com/office/drawing/2010/main"/>
              </a:ext>
            </a:extLst>
          </a:blip>
          <a:srcRect/>
          <a:stretch/>
        </p:blipFill>
        <p:spPr>
          <a:xfrm>
            <a:off x="3312080" y="1577"/>
            <a:ext cx="1480542" cy="1785220"/>
          </a:xfrm>
          <a:prstGeom prst="rect">
            <a:avLst/>
          </a:prstGeom>
        </p:spPr>
      </p:pic>
      <p:pic>
        <p:nvPicPr>
          <p:cNvPr id="14" name="Bildobjekt 13" descr="En bild som visar person, bärbar dator, dator, inomhus&#10;&#10;Automatiskt genererad beskrivning">
            <a:extLst>
              <a:ext uri="{FF2B5EF4-FFF2-40B4-BE49-F238E27FC236}">
                <a16:creationId xmlns:a16="http://schemas.microsoft.com/office/drawing/2014/main" id="{2596F559-BBAB-384B-8173-2291FF771679}"/>
              </a:ext>
            </a:extLst>
          </p:cNvPr>
          <p:cNvPicPr>
            <a:picLocks noChangeAspect="1"/>
          </p:cNvPicPr>
          <p:nvPr userDrawn="1"/>
        </p:nvPicPr>
        <p:blipFill rotWithShape="1">
          <a:blip r:embed="rId13" cstate="screen">
            <a:extLst>
              <a:ext uri="{28A0092B-C50C-407E-A947-70E740481C1C}">
                <a14:useLocalDpi xmlns:a14="http://schemas.microsoft.com/office/drawing/2010/main"/>
              </a:ext>
            </a:extLst>
          </a:blip>
          <a:srcRect l="1593" r="33825" b="-72"/>
          <a:stretch/>
        </p:blipFill>
        <p:spPr>
          <a:xfrm>
            <a:off x="4299782" y="2958613"/>
            <a:ext cx="1812044" cy="2192691"/>
          </a:xfrm>
          <a:prstGeom prst="rect">
            <a:avLst/>
          </a:prstGeom>
        </p:spPr>
      </p:pic>
      <p:pic>
        <p:nvPicPr>
          <p:cNvPr id="15" name="Bildobjekt 14" descr="En bild som visar person, person, inomhus, stående&#10;&#10;Automatiskt genererad beskrivning">
            <a:extLst>
              <a:ext uri="{FF2B5EF4-FFF2-40B4-BE49-F238E27FC236}">
                <a16:creationId xmlns:a16="http://schemas.microsoft.com/office/drawing/2014/main" id="{5A0352CF-A45F-A94C-87D5-CAE62AA8075A}"/>
              </a:ext>
            </a:extLst>
          </p:cNvPr>
          <p:cNvPicPr>
            <a:picLocks noChangeAspect="1"/>
          </p:cNvPicPr>
          <p:nvPr userDrawn="1"/>
        </p:nvPicPr>
        <p:blipFill rotWithShape="1">
          <a:blip r:embed="rId14" cstate="screen">
            <a:extLst>
              <a:ext uri="{28A0092B-C50C-407E-A947-70E740481C1C}">
                <a14:useLocalDpi xmlns:a14="http://schemas.microsoft.com/office/drawing/2010/main"/>
              </a:ext>
            </a:extLst>
          </a:blip>
          <a:srcRect l="6676" r="3758" b="2436"/>
          <a:stretch/>
        </p:blipFill>
        <p:spPr>
          <a:xfrm>
            <a:off x="6110755" y="3857254"/>
            <a:ext cx="1676412" cy="1294050"/>
          </a:xfrm>
          <a:prstGeom prst="rect">
            <a:avLst/>
          </a:prstGeom>
        </p:spPr>
      </p:pic>
      <p:pic>
        <p:nvPicPr>
          <p:cNvPr id="16" name="Bildobjekt 15" descr="En bild som visar person, utomhus&#10;&#10;Automatiskt genererad beskrivning">
            <a:extLst>
              <a:ext uri="{FF2B5EF4-FFF2-40B4-BE49-F238E27FC236}">
                <a16:creationId xmlns:a16="http://schemas.microsoft.com/office/drawing/2014/main" id="{EB7393E4-A599-3C48-8427-0EE433815D43}"/>
              </a:ext>
            </a:extLst>
          </p:cNvPr>
          <p:cNvPicPr>
            <a:picLocks noChangeAspect="1"/>
          </p:cNvPicPr>
          <p:nvPr userDrawn="1"/>
        </p:nvPicPr>
        <p:blipFill rotWithShape="1">
          <a:blip r:embed="rId15" cstate="screen">
            <a:extLst>
              <a:ext uri="{28A0092B-C50C-407E-A947-70E740481C1C}">
                <a14:useLocalDpi xmlns:a14="http://schemas.microsoft.com/office/drawing/2010/main"/>
              </a:ext>
            </a:extLst>
          </a:blip>
          <a:srcRect l="15721" r="16375" b="71"/>
          <a:stretch/>
        </p:blipFill>
        <p:spPr>
          <a:xfrm>
            <a:off x="1362183" y="2277577"/>
            <a:ext cx="1324071" cy="1586888"/>
          </a:xfrm>
          <a:prstGeom prst="rect">
            <a:avLst/>
          </a:prstGeom>
        </p:spPr>
      </p:pic>
      <p:pic>
        <p:nvPicPr>
          <p:cNvPr id="17" name="Bildobjekt 16" descr="En bild som visar person, person, vägg, inomhus&#10;&#10;Automatiskt genererad beskrivning">
            <a:extLst>
              <a:ext uri="{FF2B5EF4-FFF2-40B4-BE49-F238E27FC236}">
                <a16:creationId xmlns:a16="http://schemas.microsoft.com/office/drawing/2014/main" id="{1D5679D0-846C-834C-901C-48BBC0D02370}"/>
              </a:ext>
            </a:extLst>
          </p:cNvPr>
          <p:cNvPicPr>
            <a:picLocks noChangeAspect="1"/>
          </p:cNvPicPr>
          <p:nvPr userDrawn="1"/>
        </p:nvPicPr>
        <p:blipFill rotWithShape="1">
          <a:blip r:embed="rId16" cstate="screen">
            <a:extLst>
              <a:ext uri="{28A0092B-C50C-407E-A947-70E740481C1C}">
                <a14:useLocalDpi xmlns:a14="http://schemas.microsoft.com/office/drawing/2010/main"/>
              </a:ext>
            </a:extLst>
          </a:blip>
          <a:srcRect l="2678" t="680" r="7775" b="-122"/>
          <a:stretch/>
        </p:blipFill>
        <p:spPr>
          <a:xfrm>
            <a:off x="0" y="3864466"/>
            <a:ext cx="1362182" cy="1286838"/>
          </a:xfrm>
          <a:prstGeom prst="rect">
            <a:avLst/>
          </a:prstGeom>
        </p:spPr>
      </p:pic>
      <p:pic>
        <p:nvPicPr>
          <p:cNvPr id="18" name="Bildobjekt 17" descr="En bild som visar person, inomhus, står&#10;&#10;Automatiskt genererad beskrivning">
            <a:extLst>
              <a:ext uri="{FF2B5EF4-FFF2-40B4-BE49-F238E27FC236}">
                <a16:creationId xmlns:a16="http://schemas.microsoft.com/office/drawing/2014/main" id="{1F4434E2-63DD-8E46-9F87-FC55775C9BF7}"/>
              </a:ext>
            </a:extLst>
          </p:cNvPr>
          <p:cNvPicPr>
            <a:picLocks noChangeAspect="1"/>
          </p:cNvPicPr>
          <p:nvPr userDrawn="1"/>
        </p:nvPicPr>
        <p:blipFill rotWithShape="1">
          <a:blip r:embed="rId17"/>
          <a:srcRect l="23100" t="4739" r="31391" b="30412"/>
          <a:stretch/>
        </p:blipFill>
        <p:spPr>
          <a:xfrm>
            <a:off x="7781818" y="3857255"/>
            <a:ext cx="1362182" cy="1294050"/>
          </a:xfrm>
          <a:prstGeom prst="rect">
            <a:avLst/>
          </a:prstGeom>
        </p:spPr>
      </p:pic>
      <p:sp>
        <p:nvSpPr>
          <p:cNvPr id="19" name="Rektangel 18">
            <a:extLst>
              <a:ext uri="{FF2B5EF4-FFF2-40B4-BE49-F238E27FC236}">
                <a16:creationId xmlns:a16="http://schemas.microsoft.com/office/drawing/2014/main" id="{4E498468-B32B-6240-B399-5AD8802147E1}"/>
              </a:ext>
            </a:extLst>
          </p:cNvPr>
          <p:cNvSpPr/>
          <p:nvPr userDrawn="1"/>
        </p:nvSpPr>
        <p:spPr>
          <a:xfrm>
            <a:off x="0" y="0"/>
            <a:ext cx="9143999" cy="51516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20" name="Bildobjekt 19">
            <a:extLst>
              <a:ext uri="{FF2B5EF4-FFF2-40B4-BE49-F238E27FC236}">
                <a16:creationId xmlns:a16="http://schemas.microsoft.com/office/drawing/2014/main" id="{68DE9667-EC81-D84E-9431-706A09C2C14A}"/>
              </a:ext>
            </a:extLst>
          </p:cNvPr>
          <p:cNvPicPr>
            <a:picLocks noChangeAspect="1"/>
          </p:cNvPicPr>
          <p:nvPr userDrawn="1"/>
        </p:nvPicPr>
        <p:blipFill>
          <a:blip r:embed="rId18"/>
          <a:stretch>
            <a:fillRect/>
          </a:stretch>
        </p:blipFill>
        <p:spPr>
          <a:xfrm>
            <a:off x="2686255" y="1579421"/>
            <a:ext cx="3771486" cy="1984993"/>
          </a:xfrm>
          <a:prstGeom prst="rect">
            <a:avLst/>
          </a:prstGeom>
        </p:spPr>
      </p:pic>
      <p:pic>
        <p:nvPicPr>
          <p:cNvPr id="21" name="Bildobjekt 20">
            <a:extLst>
              <a:ext uri="{FF2B5EF4-FFF2-40B4-BE49-F238E27FC236}">
                <a16:creationId xmlns:a16="http://schemas.microsoft.com/office/drawing/2014/main" id="{19163250-B292-9F4D-B7F3-E0DC1B875E7E}"/>
              </a:ext>
            </a:extLst>
          </p:cNvPr>
          <p:cNvPicPr>
            <a:picLocks noChangeAspect="1"/>
          </p:cNvPicPr>
          <p:nvPr userDrawn="1"/>
        </p:nvPicPr>
        <p:blipFill>
          <a:blip r:embed="rId19"/>
          <a:stretch>
            <a:fillRect/>
          </a:stretch>
        </p:blipFill>
        <p:spPr>
          <a:xfrm>
            <a:off x="8103586" y="1974"/>
            <a:ext cx="1044000" cy="1045905"/>
          </a:xfrm>
          <a:prstGeom prst="rect">
            <a:avLst/>
          </a:prstGeom>
        </p:spPr>
      </p:pic>
    </p:spTree>
    <p:extLst>
      <p:ext uri="{BB962C8B-B14F-4D97-AF65-F5344CB8AC3E}">
        <p14:creationId xmlns:p14="http://schemas.microsoft.com/office/powerpoint/2010/main" val="26812419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om vit">
    <p:spTree>
      <p:nvGrpSpPr>
        <p:cNvPr id="1" name=""/>
        <p:cNvGrpSpPr/>
        <p:nvPr/>
      </p:nvGrpSpPr>
      <p:grpSpPr>
        <a:xfrm>
          <a:off x="0" y="0"/>
          <a:ext cx="0" cy="0"/>
          <a:chOff x="0" y="0"/>
          <a:chExt cx="0" cy="0"/>
        </a:xfrm>
      </p:grpSpPr>
      <p:sp>
        <p:nvSpPr>
          <p:cNvPr id="2" name="Rektangel 1">
            <a:extLst>
              <a:ext uri="{FF2B5EF4-FFF2-40B4-BE49-F238E27FC236}">
                <a16:creationId xmlns:a16="http://schemas.microsoft.com/office/drawing/2014/main" id="{C35B9485-7226-3344-AAF1-D2AF5AA81461}"/>
              </a:ext>
            </a:extLst>
          </p:cNvPr>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6" name="Bildobjekt 5">
            <a:extLst>
              <a:ext uri="{FF2B5EF4-FFF2-40B4-BE49-F238E27FC236}">
                <a16:creationId xmlns:a16="http://schemas.microsoft.com/office/drawing/2014/main" id="{F29CAA70-7F44-1F4E-968A-1CBF2C26F44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2597765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rt – 2">
    <p:spTree>
      <p:nvGrpSpPr>
        <p:cNvPr id="1" name=""/>
        <p:cNvGrpSpPr/>
        <p:nvPr/>
      </p:nvGrpSpPr>
      <p:grpSpPr>
        <a:xfrm>
          <a:off x="0" y="0"/>
          <a:ext cx="0" cy="0"/>
          <a:chOff x="0" y="0"/>
          <a:chExt cx="0" cy="0"/>
        </a:xfrm>
      </p:grpSpPr>
      <p:pic>
        <p:nvPicPr>
          <p:cNvPr id="7" name="Bildobjekt 6" descr="En bild som visar fönster, inomhus, kvinna&#10;&#10;Automatiskt genererad beskrivning">
            <a:extLst>
              <a:ext uri="{FF2B5EF4-FFF2-40B4-BE49-F238E27FC236}">
                <a16:creationId xmlns:a16="http://schemas.microsoft.com/office/drawing/2014/main" id="{E7C7A7C3-5B82-7242-A3DE-D9802C178833}"/>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38026F-295C-EF46-A216-D9D5DC756CA6}"/>
              </a:ext>
            </a:extLst>
          </p:cNvPr>
          <p:cNvSpPr>
            <a:spLocks noGrp="1"/>
          </p:cNvSpPr>
          <p:nvPr>
            <p:ph type="ctrTitle" hasCustomPrompt="1"/>
          </p:nvPr>
        </p:nvSpPr>
        <p:spPr>
          <a:xfrm>
            <a:off x="720000" y="3322852"/>
            <a:ext cx="7534093" cy="652010"/>
          </a:xfrm>
        </p:spPr>
        <p:txBody>
          <a:bodyPr anchor="b">
            <a:noAutofit/>
          </a:bodyPr>
          <a:lstStyle>
            <a:lvl1pPr algn="l">
              <a:defRPr sz="4000" b="1" spc="0" baseline="0">
                <a:solidFill>
                  <a:schemeClr val="accent1"/>
                </a:solidFill>
                <a:latin typeface="Arial" panose="020B0604020202020204" pitchFamily="34" charset="0"/>
                <a:cs typeface="Arial" panose="020B0604020202020204" pitchFamily="34" charset="0"/>
              </a:defRPr>
            </a:lvl1pPr>
          </a:lstStyle>
          <a:p>
            <a:r>
              <a:rPr lang="sv-SE" dirty="0"/>
              <a:t>Rubrik</a:t>
            </a:r>
          </a:p>
        </p:txBody>
      </p:sp>
      <p:sp>
        <p:nvSpPr>
          <p:cNvPr id="3" name="Underrubrik 2">
            <a:extLst>
              <a:ext uri="{FF2B5EF4-FFF2-40B4-BE49-F238E27FC236}">
                <a16:creationId xmlns:a16="http://schemas.microsoft.com/office/drawing/2014/main" id="{24A23170-9EB9-AC40-B691-BEF4738BE5A8}"/>
              </a:ext>
            </a:extLst>
          </p:cNvPr>
          <p:cNvSpPr>
            <a:spLocks noGrp="1"/>
          </p:cNvSpPr>
          <p:nvPr>
            <p:ph type="subTitle" idx="1" hasCustomPrompt="1"/>
          </p:nvPr>
        </p:nvSpPr>
        <p:spPr>
          <a:xfrm>
            <a:off x="720000" y="4068000"/>
            <a:ext cx="6913598" cy="368899"/>
          </a:xfrm>
        </p:spPr>
        <p:txBody>
          <a:bodyPr lIns="0" tIns="0" rIns="0" bIns="0">
            <a:noAutofit/>
          </a:bodyPr>
          <a:lstStyle>
            <a:lvl1pPr marL="0" indent="0" algn="l">
              <a:buNone/>
              <a:defRPr sz="2000" spc="0" baseline="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a:t>Namn/underrubrik</a:t>
            </a:r>
          </a:p>
        </p:txBody>
      </p:sp>
      <p:pic>
        <p:nvPicPr>
          <p:cNvPr id="9" name="Bildobjekt 8">
            <a:extLst>
              <a:ext uri="{FF2B5EF4-FFF2-40B4-BE49-F238E27FC236}">
                <a16:creationId xmlns:a16="http://schemas.microsoft.com/office/drawing/2014/main" id="{606484F2-9063-E441-8EDE-E196AC396C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
        <p:nvSpPr>
          <p:cNvPr id="6" name="Platshållare för text 5">
            <a:extLst>
              <a:ext uri="{FF2B5EF4-FFF2-40B4-BE49-F238E27FC236}">
                <a16:creationId xmlns:a16="http://schemas.microsoft.com/office/drawing/2014/main" id="{EB8CCC89-0C9F-A846-A93D-FD7C3A8B20C5}"/>
              </a:ext>
            </a:extLst>
          </p:cNvPr>
          <p:cNvSpPr>
            <a:spLocks noGrp="1"/>
          </p:cNvSpPr>
          <p:nvPr>
            <p:ph type="body" sz="quarter" idx="10" hasCustomPrompt="1"/>
          </p:nvPr>
        </p:nvSpPr>
        <p:spPr>
          <a:xfrm>
            <a:off x="720000" y="479787"/>
            <a:ext cx="2749821" cy="652011"/>
          </a:xfrm>
        </p:spPr>
        <p:txBody>
          <a:bodyPr lIns="0" tIns="0" rIns="0" bIns="0">
            <a:normAutofit/>
          </a:bodyPr>
          <a:lstStyle>
            <a:lvl1pPr marL="0" indent="0">
              <a:buFontTx/>
              <a:buNone/>
              <a:defRPr sz="1500"/>
            </a:lvl1pPr>
          </a:lstStyle>
          <a:p>
            <a:pPr lvl="0"/>
            <a:r>
              <a:rPr lang="sv-SE" dirty="0"/>
              <a:t>2021 xx xx</a:t>
            </a:r>
          </a:p>
        </p:txBody>
      </p:sp>
    </p:spTree>
    <p:extLst>
      <p:ext uri="{BB962C8B-B14F-4D97-AF65-F5344CB8AC3E}">
        <p14:creationId xmlns:p14="http://schemas.microsoft.com/office/powerpoint/2010/main" val="3036937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Kapitel">
    <p:spTree>
      <p:nvGrpSpPr>
        <p:cNvPr id="1" name=""/>
        <p:cNvGrpSpPr/>
        <p:nvPr/>
      </p:nvGrpSpPr>
      <p:grpSpPr>
        <a:xfrm>
          <a:off x="0" y="0"/>
          <a:ext cx="0" cy="0"/>
          <a:chOff x="0" y="0"/>
          <a:chExt cx="0" cy="0"/>
        </a:xfrm>
      </p:grpSpPr>
      <p:pic>
        <p:nvPicPr>
          <p:cNvPr id="8" name="Bildobjekt 7" descr="En bild som visar fönster, inomhus&#10;&#10;Automatiskt genererad beskrivning">
            <a:extLst>
              <a:ext uri="{FF2B5EF4-FFF2-40B4-BE49-F238E27FC236}">
                <a16:creationId xmlns:a16="http://schemas.microsoft.com/office/drawing/2014/main" id="{56E98954-2A5F-EC41-9577-E51B08A36C8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38026F-295C-EF46-A216-D9D5DC756CA6}"/>
              </a:ext>
            </a:extLst>
          </p:cNvPr>
          <p:cNvSpPr>
            <a:spLocks noGrp="1"/>
          </p:cNvSpPr>
          <p:nvPr>
            <p:ph type="ctrTitle" hasCustomPrompt="1"/>
          </p:nvPr>
        </p:nvSpPr>
        <p:spPr>
          <a:xfrm>
            <a:off x="0" y="2297059"/>
            <a:ext cx="8424000" cy="652010"/>
          </a:xfrm>
        </p:spPr>
        <p:txBody>
          <a:bodyPr anchor="b">
            <a:noAutofit/>
          </a:bodyPr>
          <a:lstStyle>
            <a:lvl1pPr algn="r">
              <a:defRPr sz="4000" b="1" spc="0" baseline="0">
                <a:solidFill>
                  <a:schemeClr val="accent1"/>
                </a:solidFill>
                <a:latin typeface="Arial" panose="020B0604020202020204" pitchFamily="34" charset="0"/>
                <a:cs typeface="Arial" panose="020B0604020202020204" pitchFamily="34" charset="0"/>
              </a:defRPr>
            </a:lvl1pPr>
          </a:lstStyle>
          <a:p>
            <a:r>
              <a:rPr lang="sv-SE" dirty="0"/>
              <a:t>Kapitel/avdelare</a:t>
            </a:r>
          </a:p>
        </p:txBody>
      </p:sp>
      <p:pic>
        <p:nvPicPr>
          <p:cNvPr id="9" name="Bildobjekt 8">
            <a:extLst>
              <a:ext uri="{FF2B5EF4-FFF2-40B4-BE49-F238E27FC236}">
                <a16:creationId xmlns:a16="http://schemas.microsoft.com/office/drawing/2014/main" id="{606484F2-9063-E441-8EDE-E196AC396C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1174365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ubrik +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lvl1pPr>
              <a:defRPr baseline="0"/>
            </a:lvl1pPr>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1080000" y="1260000"/>
            <a:ext cx="6520950" cy="3511084"/>
          </a:xfrm>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72914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ubrik">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Tree>
    <p:extLst>
      <p:ext uri="{BB962C8B-B14F-4D97-AF65-F5344CB8AC3E}">
        <p14:creationId xmlns:p14="http://schemas.microsoft.com/office/powerpoint/2010/main" val="2077048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om sida – ingen rubri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26443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ld höger 1">
    <p:spTree>
      <p:nvGrpSpPr>
        <p:cNvPr id="1" name=""/>
        <p:cNvGrpSpPr/>
        <p:nvPr/>
      </p:nvGrpSpPr>
      <p:grpSpPr>
        <a:xfrm>
          <a:off x="0" y="0"/>
          <a:ext cx="0" cy="0"/>
          <a:chOff x="0" y="0"/>
          <a:chExt cx="0" cy="0"/>
        </a:xfrm>
      </p:grpSpPr>
      <p:pic>
        <p:nvPicPr>
          <p:cNvPr id="4" name="Bildobjekt 3" descr="En bild som visar person&#10;&#10;Automatiskt genererad beskrivning">
            <a:extLst>
              <a:ext uri="{FF2B5EF4-FFF2-40B4-BE49-F238E27FC236}">
                <a16:creationId xmlns:a16="http://schemas.microsoft.com/office/drawing/2014/main" id="{DA6C276D-0C8F-A340-8693-76006FCB1281}"/>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1080000" y="1260000"/>
            <a:ext cx="4680000" cy="3511084"/>
          </a:xfrm>
        </p:spPr>
        <p:txBody>
          <a:bodyPr/>
          <a:lstStyle/>
          <a:p>
            <a:pPr lvl="0"/>
            <a:r>
              <a:rPr lang="en-US"/>
              <a:t>Click to edit Master text styles</a:t>
            </a:r>
          </a:p>
          <a:p>
            <a:pPr lvl="1"/>
            <a:r>
              <a:rPr lang="en-US"/>
              <a:t>Second level</a:t>
            </a:r>
          </a:p>
          <a:p>
            <a:pPr lvl="2"/>
            <a:r>
              <a:rPr lang="en-US"/>
              <a:t>Third level</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39246895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ld höger 2">
    <p:spTree>
      <p:nvGrpSpPr>
        <p:cNvPr id="1" name=""/>
        <p:cNvGrpSpPr/>
        <p:nvPr/>
      </p:nvGrpSpPr>
      <p:grpSpPr>
        <a:xfrm>
          <a:off x="0" y="0"/>
          <a:ext cx="0" cy="0"/>
          <a:chOff x="0" y="0"/>
          <a:chExt cx="0" cy="0"/>
        </a:xfrm>
      </p:grpSpPr>
      <p:pic>
        <p:nvPicPr>
          <p:cNvPr id="7" name="Bildobjekt 6" descr="En bild som visar person, bärbar dator&#10;&#10;Automatiskt genererad beskrivning">
            <a:extLst>
              <a:ext uri="{FF2B5EF4-FFF2-40B4-BE49-F238E27FC236}">
                <a16:creationId xmlns:a16="http://schemas.microsoft.com/office/drawing/2014/main" id="{26282430-48A1-0E45-BA79-908E637F10EA}"/>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1080000" y="1260000"/>
            <a:ext cx="4680000" cy="3511084"/>
          </a:xfrm>
        </p:spPr>
        <p:txBody>
          <a:bodyPr/>
          <a:lstStyle/>
          <a:p>
            <a:pPr lvl="0"/>
            <a:r>
              <a:rPr lang="en-US"/>
              <a:t>Click to edit Master text styles</a:t>
            </a:r>
          </a:p>
          <a:p>
            <a:pPr lvl="1"/>
            <a:r>
              <a:rPr lang="en-US"/>
              <a:t>Second level</a:t>
            </a:r>
          </a:p>
          <a:p>
            <a:pPr lvl="2"/>
            <a:r>
              <a:rPr lang="en-US"/>
              <a:t>Third level</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3357951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Bildobjekt 7">
            <a:extLst>
              <a:ext uri="{FF2B5EF4-FFF2-40B4-BE49-F238E27FC236}">
                <a16:creationId xmlns:a16="http://schemas.microsoft.com/office/drawing/2014/main" id="{0C338282-85F2-7D4C-8F35-857EB343F4C9}"/>
              </a:ext>
            </a:extLst>
          </p:cNvPr>
          <p:cNvPicPr>
            <a:picLocks noChangeAspect="1"/>
          </p:cNvPicPr>
          <p:nvPr userDrawn="1"/>
        </p:nvPicPr>
        <p:blipFill>
          <a:blip r:embed="rId24"/>
          <a:stretch>
            <a:fillRect/>
          </a:stretch>
        </p:blipFill>
        <p:spPr>
          <a:xfrm>
            <a:off x="0" y="13186"/>
            <a:ext cx="9144000" cy="5143500"/>
          </a:xfrm>
          <a:prstGeom prst="rect">
            <a:avLst/>
          </a:prstGeom>
        </p:spPr>
      </p:pic>
      <p:sp>
        <p:nvSpPr>
          <p:cNvPr id="2" name="Platshållare för rubrik 1">
            <a:extLst>
              <a:ext uri="{FF2B5EF4-FFF2-40B4-BE49-F238E27FC236}">
                <a16:creationId xmlns:a16="http://schemas.microsoft.com/office/drawing/2014/main" id="{242FD2F9-FAF2-6745-A3B4-4B6B88CF4F88}"/>
              </a:ext>
            </a:extLst>
          </p:cNvPr>
          <p:cNvSpPr>
            <a:spLocks noGrp="1"/>
          </p:cNvSpPr>
          <p:nvPr>
            <p:ph type="title"/>
          </p:nvPr>
        </p:nvSpPr>
        <p:spPr>
          <a:xfrm>
            <a:off x="360000" y="372416"/>
            <a:ext cx="7240950" cy="534912"/>
          </a:xfrm>
          <a:prstGeom prst="rect">
            <a:avLst/>
          </a:prstGeom>
        </p:spPr>
        <p:txBody>
          <a:bodyPr vert="horz" lIns="0" tIns="0" rIns="0" bIns="0" rtlCol="0" anchor="t">
            <a:normAutofit/>
          </a:bodyPr>
          <a:lstStyle/>
          <a:p>
            <a:r>
              <a:rPr lang="sv-SE" dirty="0"/>
              <a:t>Rubrik</a:t>
            </a:r>
          </a:p>
        </p:txBody>
      </p:sp>
      <p:sp>
        <p:nvSpPr>
          <p:cNvPr id="3" name="Platshållare för text 2">
            <a:extLst>
              <a:ext uri="{FF2B5EF4-FFF2-40B4-BE49-F238E27FC236}">
                <a16:creationId xmlns:a16="http://schemas.microsoft.com/office/drawing/2014/main" id="{2A2E5444-D7F5-5D4F-9B92-3C65BD872518}"/>
              </a:ext>
            </a:extLst>
          </p:cNvPr>
          <p:cNvSpPr>
            <a:spLocks noGrp="1"/>
          </p:cNvSpPr>
          <p:nvPr>
            <p:ph type="body" idx="1"/>
          </p:nvPr>
        </p:nvSpPr>
        <p:spPr>
          <a:xfrm>
            <a:off x="1080000" y="1260000"/>
            <a:ext cx="6983999" cy="3262312"/>
          </a:xfrm>
          <a:prstGeom prst="rect">
            <a:avLst/>
          </a:prstGeom>
        </p:spPr>
        <p:txBody>
          <a:bodyPr vert="horz" lIns="0" tIns="0" rIns="0" bIns="0" rtlCol="0">
            <a:normAutofit/>
          </a:bodyPr>
          <a:lstStyle/>
          <a:p>
            <a:pPr lvl="0"/>
            <a:r>
              <a:rPr lang="sv-SE" dirty="0"/>
              <a:t>Klicka här för att ändra format på bakgrundstexten</a:t>
            </a:r>
          </a:p>
          <a:p>
            <a:pPr lvl="1"/>
            <a:r>
              <a:rPr lang="sv-SE" dirty="0"/>
              <a:t>Nivå två</a:t>
            </a:r>
          </a:p>
          <a:p>
            <a:pPr lvl="2"/>
            <a:r>
              <a:rPr lang="sv-SE" dirty="0"/>
              <a:t>Nivå tre</a:t>
            </a:r>
          </a:p>
        </p:txBody>
      </p:sp>
      <p:pic>
        <p:nvPicPr>
          <p:cNvPr id="7" name="Bildobjekt 6">
            <a:extLst>
              <a:ext uri="{FF2B5EF4-FFF2-40B4-BE49-F238E27FC236}">
                <a16:creationId xmlns:a16="http://schemas.microsoft.com/office/drawing/2014/main" id="{0249A873-00F1-8041-A7AE-570849306278}"/>
              </a:ext>
            </a:extLst>
          </p:cNvPr>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3682657159"/>
      </p:ext>
    </p:extLst>
  </p:cSld>
  <p:clrMap bg1="lt1" tx1="dk1" bg2="lt2" tx2="dk2" accent1="accent1" accent2="accent2" accent3="accent3" accent4="accent4" accent5="accent5" accent6="accent6" hlink="hlink" folHlink="folHlink"/>
  <p:sldLayoutIdLst>
    <p:sldLayoutId id="2147493623" r:id="rId1"/>
    <p:sldLayoutId id="2147493693" r:id="rId2"/>
    <p:sldLayoutId id="2147493694" r:id="rId3"/>
    <p:sldLayoutId id="2147493702" r:id="rId4"/>
    <p:sldLayoutId id="2147493695" r:id="rId5"/>
    <p:sldLayoutId id="2147493704" r:id="rId6"/>
    <p:sldLayoutId id="2147493705" r:id="rId7"/>
    <p:sldLayoutId id="2147493696" r:id="rId8"/>
    <p:sldLayoutId id="2147493708" r:id="rId9"/>
    <p:sldLayoutId id="2147493709" r:id="rId10"/>
    <p:sldLayoutId id="2147493710" r:id="rId11"/>
    <p:sldLayoutId id="2147493697" r:id="rId12"/>
    <p:sldLayoutId id="2147493711" r:id="rId13"/>
    <p:sldLayoutId id="2147493712" r:id="rId14"/>
    <p:sldLayoutId id="2147493698" r:id="rId15"/>
    <p:sldLayoutId id="2147493699" r:id="rId16"/>
    <p:sldLayoutId id="2147493706" r:id="rId17"/>
    <p:sldLayoutId id="2147493700" r:id="rId18"/>
    <p:sldLayoutId id="2147493701" r:id="rId19"/>
    <p:sldLayoutId id="2147493707" r:id="rId20"/>
    <p:sldLayoutId id="2147493703" r:id="rId21"/>
    <p:sldLayoutId id="2147493603" r:id="rId22"/>
  </p:sldLayoutIdLst>
  <p:hf hdr="0" dt="0"/>
  <p:txStyles>
    <p:titleStyle>
      <a:lvl1pPr algn="l" defTabSz="914400" rtl="0" eaLnBrk="1" latinLnBrk="0" hangingPunct="1">
        <a:lnSpc>
          <a:spcPct val="90000"/>
        </a:lnSpc>
        <a:spcBef>
          <a:spcPct val="0"/>
        </a:spcBef>
        <a:buNone/>
        <a:defRPr sz="3000" kern="1200" spc="50" baseline="0">
          <a:solidFill>
            <a:schemeClr val="accent1"/>
          </a:solidFill>
          <a:latin typeface="+mj-lt"/>
          <a:ea typeface="+mj-ea"/>
          <a:cs typeface="+mj-cs"/>
        </a:defRPr>
      </a:lvl1pPr>
    </p:titleStyle>
    <p:body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hyperlink" Target="https://www.cag.se/"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hyperlink" Target="https://en.wikipedia.org/wiki/Source-to-source_compiler" TargetMode="External"/><Relationship Id="rId3" Type="http://schemas.openxmlformats.org/officeDocument/2006/relationships/hyperlink" Target="https://en.wikipedia.org/wiki/Programming_language" TargetMode="External"/><Relationship Id="rId7" Type="http://schemas.openxmlformats.org/officeDocument/2006/relationships/hyperlink" Target="https://en.wikipedia.org/wiki/Static_typing"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hyperlink" Target="https://en.wikipedia.org/wiki/JavaScript" TargetMode="External"/><Relationship Id="rId5" Type="http://schemas.openxmlformats.org/officeDocument/2006/relationships/hyperlink" Target="https://en.wikipedia.org/wiki/Superset" TargetMode="External"/><Relationship Id="rId4" Type="http://schemas.openxmlformats.org/officeDocument/2006/relationships/hyperlink" Target="https://en.wikipedia.org/wiki/Microsoft" TargetMode="External"/><Relationship Id="rId9" Type="http://schemas.openxmlformats.org/officeDocument/2006/relationships/hyperlink" Target="https://en.wikipedia.org/wiki/TypeScript#cite_note-5"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https://docs.cypress.io/guides/references/configuration#cypress-json" TargetMode="External"/><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hyperlink" Target="https://docs.cypress.io/guides/getting-started/writing-your-first-test"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3104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Exercise 1</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258996" y="1004782"/>
            <a:ext cx="8959437" cy="3902144"/>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Create folder ‘Exercises’ in /cypress/integration/</a:t>
            </a:r>
          </a:p>
          <a:p>
            <a:r>
              <a:rPr lang="en-US" sz="2400" dirty="0"/>
              <a:t>In that folder create test specification ex1_spec.js</a:t>
            </a:r>
          </a:p>
          <a:p>
            <a:r>
              <a:rPr lang="en-US" sz="2400" dirty="0"/>
              <a:t>The test should check that David Caro is the contact person for test automation at CAG</a:t>
            </a:r>
          </a:p>
          <a:p>
            <a:pPr lvl="1"/>
            <a:r>
              <a:rPr lang="en-US" sz="2000" dirty="0"/>
              <a:t>Cag is found at url: </a:t>
            </a:r>
            <a:r>
              <a:rPr lang="en-US" sz="2000" dirty="0">
                <a:hlinkClick r:id="rId3"/>
              </a:rPr>
              <a:t>https://www.cag.se/</a:t>
            </a:r>
            <a:endParaRPr lang="en-US" sz="2000" dirty="0"/>
          </a:p>
          <a:p>
            <a:pPr lvl="1"/>
            <a:r>
              <a:rPr lang="en-US" sz="2000" dirty="0"/>
              <a:t>One way of finding David is:</a:t>
            </a:r>
            <a:br>
              <a:rPr lang="en-US" sz="2000" dirty="0"/>
            </a:br>
            <a:r>
              <a:rPr lang="en-US" sz="2000" dirty="0"/>
              <a:t>Homepage -&gt; </a:t>
            </a:r>
            <a:r>
              <a:rPr lang="en-US" sz="2000" dirty="0" err="1"/>
              <a:t>Systemutveckling</a:t>
            </a:r>
            <a:r>
              <a:rPr lang="en-US" sz="2000" dirty="0"/>
              <a:t> -&gt; Mer om Test</a:t>
            </a:r>
          </a:p>
          <a:p>
            <a:pPr lvl="1"/>
            <a:r>
              <a:rPr lang="en-US" sz="2000" dirty="0"/>
              <a:t>NB! It’s tricky to check David's name. I’ll show you how, if you get stuck. </a:t>
            </a:r>
            <a:br>
              <a:rPr lang="en-US" sz="2000" dirty="0"/>
            </a:br>
            <a:r>
              <a:rPr lang="en-US" sz="2000" dirty="0"/>
              <a:t>Clue: Resolve promise first.</a:t>
            </a:r>
            <a:endParaRPr lang="sv" sz="2000" dirty="0"/>
          </a:p>
          <a:p>
            <a:pPr marL="0" indent="0">
              <a:buFont typeface="Wingdings" pitchFamily="2" charset="2"/>
              <a:buNone/>
            </a:pPr>
            <a:endParaRPr lang="sv" sz="2400" dirty="0">
              <a:solidFill>
                <a:srgbClr val="000000"/>
              </a:solidFill>
            </a:endParaRPr>
          </a:p>
        </p:txBody>
      </p:sp>
    </p:spTree>
    <p:extLst>
      <p:ext uri="{BB962C8B-B14F-4D97-AF65-F5344CB8AC3E}">
        <p14:creationId xmlns:p14="http://schemas.microsoft.com/office/powerpoint/2010/main" val="1639895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Solution Exercise 1</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258996" y="1004782"/>
            <a:ext cx="8959437" cy="3902144"/>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sv" sz="2400" dirty="0"/>
              <a:t>Walk thru of suggested solution</a:t>
            </a:r>
          </a:p>
          <a:p>
            <a:pPr marL="0" indent="0">
              <a:buNone/>
            </a:pPr>
            <a:endParaRPr lang="sv" sz="2000" dirty="0"/>
          </a:p>
        </p:txBody>
      </p:sp>
    </p:spTree>
    <p:extLst>
      <p:ext uri="{BB962C8B-B14F-4D97-AF65-F5344CB8AC3E}">
        <p14:creationId xmlns:p14="http://schemas.microsoft.com/office/powerpoint/2010/main" val="4208060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normAutofit fontScale="90000"/>
          </a:bodyPr>
          <a:lstStyle/>
          <a:p>
            <a:r>
              <a:rPr lang="en-US" sz="3200" dirty="0"/>
              <a:t>What is TypeScript</a:t>
            </a:r>
            <a:r>
              <a:rPr lang="sv-SE" sz="4000" dirty="0"/>
              <a:t>?</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258996" y="1004782"/>
            <a:ext cx="8959437" cy="3902144"/>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6200" lvl="0" indent="0">
              <a:lnSpc>
                <a:spcPct val="115000"/>
              </a:lnSpc>
              <a:spcBef>
                <a:spcPts val="0"/>
              </a:spcBef>
              <a:buClr>
                <a:srgbClr val="000000"/>
              </a:buClr>
              <a:buSzPct val="166666"/>
              <a:buNone/>
            </a:pPr>
            <a:r>
              <a:rPr lang="sv" sz="2400" dirty="0"/>
              <a:t>Wikipedia:</a:t>
            </a:r>
          </a:p>
          <a:p>
            <a:pPr marL="76200" lvl="0" indent="0">
              <a:lnSpc>
                <a:spcPct val="115000"/>
              </a:lnSpc>
              <a:spcBef>
                <a:spcPts val="0"/>
              </a:spcBef>
              <a:buClr>
                <a:srgbClr val="000000"/>
              </a:buClr>
              <a:buSzPct val="166666"/>
              <a:buNone/>
            </a:pPr>
            <a:r>
              <a:rPr lang="en-US" sz="1600" b="1" i="0" dirty="0">
                <a:solidFill>
                  <a:srgbClr val="202122"/>
                </a:solidFill>
                <a:effectLst/>
                <a:latin typeface="Arial" panose="020B0604020202020204" pitchFamily="34" charset="0"/>
              </a:rPr>
              <a:t>TypeScript</a:t>
            </a:r>
            <a:r>
              <a:rPr lang="en-US" sz="1600" b="0" i="0" dirty="0">
                <a:solidFill>
                  <a:srgbClr val="202122"/>
                </a:solidFill>
                <a:effectLst/>
                <a:latin typeface="Arial" panose="020B0604020202020204" pitchFamily="34" charset="0"/>
              </a:rPr>
              <a:t> is a </a:t>
            </a:r>
            <a:r>
              <a:rPr lang="en-US" sz="1600" b="0" i="0" u="none" strike="noStrike" dirty="0">
                <a:solidFill>
                  <a:srgbClr val="0645AD"/>
                </a:solidFill>
                <a:effectLst/>
                <a:latin typeface="Arial" panose="020B0604020202020204" pitchFamily="34" charset="0"/>
                <a:hlinkClick r:id="rId3" tooltip="Programming language"/>
              </a:rPr>
              <a:t>programming language</a:t>
            </a:r>
            <a:r>
              <a:rPr lang="en-US" sz="1600" b="0" i="0" dirty="0">
                <a:solidFill>
                  <a:srgbClr val="202122"/>
                </a:solidFill>
                <a:effectLst/>
                <a:latin typeface="Arial" panose="020B0604020202020204" pitchFamily="34" charset="0"/>
              </a:rPr>
              <a:t> developed and maintained by </a:t>
            </a:r>
            <a:r>
              <a:rPr lang="en-US" sz="1600" b="0" i="0" u="none" strike="noStrike" dirty="0">
                <a:solidFill>
                  <a:srgbClr val="0645AD"/>
                </a:solidFill>
                <a:effectLst/>
                <a:latin typeface="Arial" panose="020B0604020202020204" pitchFamily="34" charset="0"/>
                <a:hlinkClick r:id="rId4" tooltip="Microsoft"/>
              </a:rPr>
              <a:t>Microsoft</a:t>
            </a:r>
            <a:r>
              <a:rPr lang="en-US" sz="1600" b="0" i="0" dirty="0">
                <a:solidFill>
                  <a:srgbClr val="202122"/>
                </a:solidFill>
                <a:effectLst/>
                <a:latin typeface="Arial" panose="020B0604020202020204" pitchFamily="34" charset="0"/>
              </a:rPr>
              <a:t>. It is a strict syntactical </a:t>
            </a:r>
            <a:r>
              <a:rPr lang="en-US" sz="1600" b="0" i="0" u="none" strike="noStrike" dirty="0">
                <a:solidFill>
                  <a:srgbClr val="0645AD"/>
                </a:solidFill>
                <a:effectLst/>
                <a:latin typeface="Arial" panose="020B0604020202020204" pitchFamily="34" charset="0"/>
                <a:hlinkClick r:id="rId5" tooltip="Superset"/>
              </a:rPr>
              <a:t>superset</a:t>
            </a:r>
            <a:r>
              <a:rPr lang="en-US" sz="1600" b="0" i="0" dirty="0">
                <a:solidFill>
                  <a:srgbClr val="202122"/>
                </a:solidFill>
                <a:effectLst/>
                <a:latin typeface="Arial" panose="020B0604020202020204" pitchFamily="34" charset="0"/>
              </a:rPr>
              <a:t> of </a:t>
            </a:r>
            <a:r>
              <a:rPr lang="en-US" sz="1600" b="0" i="0" u="none" strike="noStrike" dirty="0">
                <a:solidFill>
                  <a:srgbClr val="0645AD"/>
                </a:solidFill>
                <a:effectLst/>
                <a:latin typeface="Arial" panose="020B0604020202020204" pitchFamily="34" charset="0"/>
                <a:hlinkClick r:id="rId6" tooltip="JavaScript"/>
              </a:rPr>
              <a:t>JavaScript</a:t>
            </a:r>
            <a:r>
              <a:rPr lang="en-US" sz="1600" b="0" i="0" dirty="0">
                <a:solidFill>
                  <a:srgbClr val="202122"/>
                </a:solidFill>
                <a:effectLst/>
                <a:latin typeface="Arial" panose="020B0604020202020204" pitchFamily="34" charset="0"/>
              </a:rPr>
              <a:t> and adds optional </a:t>
            </a:r>
            <a:r>
              <a:rPr lang="en-US" sz="1600" b="0" i="0" u="none" strike="noStrike" dirty="0">
                <a:solidFill>
                  <a:srgbClr val="0645AD"/>
                </a:solidFill>
                <a:effectLst/>
                <a:latin typeface="Arial" panose="020B0604020202020204" pitchFamily="34" charset="0"/>
                <a:hlinkClick r:id="rId7" tooltip="Static typing"/>
              </a:rPr>
              <a:t>static typing</a:t>
            </a:r>
            <a:r>
              <a:rPr lang="en-US" sz="1600" b="0" i="0" dirty="0">
                <a:solidFill>
                  <a:srgbClr val="202122"/>
                </a:solidFill>
                <a:effectLst/>
                <a:latin typeface="Arial" panose="020B0604020202020204" pitchFamily="34" charset="0"/>
              </a:rPr>
              <a:t> to the language. TypeScript is designed for the development of large applications and </a:t>
            </a:r>
            <a:r>
              <a:rPr lang="en-US" sz="1600" b="0" i="0" u="none" strike="noStrike" dirty="0" err="1">
                <a:solidFill>
                  <a:srgbClr val="0645AD"/>
                </a:solidFill>
                <a:effectLst/>
                <a:latin typeface="Arial" panose="020B0604020202020204" pitchFamily="34" charset="0"/>
                <a:hlinkClick r:id="rId8" tooltip="Source-to-source compiler"/>
              </a:rPr>
              <a:t>transcompiles</a:t>
            </a:r>
            <a:r>
              <a:rPr lang="en-US" sz="1600" b="0" i="0" dirty="0">
                <a:solidFill>
                  <a:srgbClr val="202122"/>
                </a:solidFill>
                <a:effectLst/>
                <a:latin typeface="Arial" panose="020B0604020202020204" pitchFamily="34" charset="0"/>
              </a:rPr>
              <a:t> to JavaScript.</a:t>
            </a:r>
            <a:r>
              <a:rPr lang="en-US" sz="1600" b="0" i="0" u="none" strike="noStrike" baseline="30000" dirty="0">
                <a:solidFill>
                  <a:srgbClr val="0645AD"/>
                </a:solidFill>
                <a:effectLst/>
                <a:latin typeface="Arial" panose="020B0604020202020204" pitchFamily="34" charset="0"/>
                <a:hlinkClick r:id="rId9"/>
              </a:rPr>
              <a:t>[5]</a:t>
            </a:r>
            <a:r>
              <a:rPr lang="en-US" sz="1600" b="0" i="0" dirty="0">
                <a:solidFill>
                  <a:srgbClr val="202122"/>
                </a:solidFill>
                <a:effectLst/>
                <a:latin typeface="Arial" panose="020B0604020202020204" pitchFamily="34" charset="0"/>
              </a:rPr>
              <a:t> As TypeScript is a superset of JavaScript, existing JavaScript programs are also valid TypeScript programs.</a:t>
            </a:r>
            <a:endParaRPr lang="sv" sz="2400" dirty="0"/>
          </a:p>
          <a:p>
            <a:pPr marL="0" indent="0">
              <a:buNone/>
            </a:pPr>
            <a:endParaRPr lang="sv" sz="2400" dirty="0">
              <a:solidFill>
                <a:srgbClr val="000000"/>
              </a:solidFill>
            </a:endParaRPr>
          </a:p>
          <a:p>
            <a:pPr marL="0" indent="0">
              <a:buNone/>
            </a:pPr>
            <a:endParaRPr lang="sv" sz="2000" dirty="0"/>
          </a:p>
        </p:txBody>
      </p:sp>
    </p:spTree>
    <p:extLst>
      <p:ext uri="{BB962C8B-B14F-4D97-AF65-F5344CB8AC3E}">
        <p14:creationId xmlns:p14="http://schemas.microsoft.com/office/powerpoint/2010/main" val="2478383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normAutofit fontScale="90000"/>
          </a:bodyPr>
          <a:lstStyle/>
          <a:p>
            <a:r>
              <a:rPr lang="en-US" sz="3200" dirty="0"/>
              <a:t>Why TypeScript</a:t>
            </a:r>
            <a:r>
              <a:rPr lang="sv-SE" sz="4000" dirty="0"/>
              <a:t>?</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258996" y="1004782"/>
            <a:ext cx="8959437" cy="3902144"/>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0" indent="-381000">
              <a:lnSpc>
                <a:spcPct val="115000"/>
              </a:lnSpc>
              <a:spcBef>
                <a:spcPts val="0"/>
              </a:spcBef>
              <a:buClr>
                <a:srgbClr val="000000"/>
              </a:buClr>
              <a:buSzPct val="166666"/>
              <a:buFont typeface="Arial"/>
              <a:buChar char="•"/>
            </a:pPr>
            <a:r>
              <a:rPr lang="en-US" sz="2400" dirty="0"/>
              <a:t>Static typing (optional)</a:t>
            </a:r>
          </a:p>
          <a:p>
            <a:pPr marL="457200" lvl="0" indent="-381000">
              <a:lnSpc>
                <a:spcPct val="115000"/>
              </a:lnSpc>
              <a:spcBef>
                <a:spcPts val="0"/>
              </a:spcBef>
              <a:buClr>
                <a:srgbClr val="000000"/>
              </a:buClr>
              <a:buSzPct val="166666"/>
              <a:buFont typeface="Arial"/>
              <a:buChar char="•"/>
            </a:pPr>
            <a:r>
              <a:rPr lang="en-US" sz="2400" dirty="0"/>
              <a:t>Every .</a:t>
            </a:r>
            <a:r>
              <a:rPr lang="en-US" sz="2400" dirty="0" err="1"/>
              <a:t>js</a:t>
            </a:r>
            <a:r>
              <a:rPr lang="en-US" sz="2400" dirty="0"/>
              <a:t>-file is a valid TypeScript file</a:t>
            </a:r>
          </a:p>
          <a:p>
            <a:pPr marL="457200" lvl="0" indent="-381000">
              <a:lnSpc>
                <a:spcPct val="115000"/>
              </a:lnSpc>
              <a:spcBef>
                <a:spcPts val="0"/>
              </a:spcBef>
              <a:buClr>
                <a:srgbClr val="000000"/>
              </a:buClr>
              <a:buSzPct val="166666"/>
              <a:buFont typeface="Arial"/>
              <a:buChar char="•"/>
            </a:pPr>
            <a:r>
              <a:rPr lang="en-US" sz="2400" dirty="0"/>
              <a:t>More reliable, easier to refactor.</a:t>
            </a:r>
          </a:p>
          <a:p>
            <a:pPr marL="457200" lvl="0" indent="-381000">
              <a:lnSpc>
                <a:spcPct val="115000"/>
              </a:lnSpc>
              <a:spcBef>
                <a:spcPts val="0"/>
              </a:spcBef>
              <a:buClr>
                <a:srgbClr val="000000"/>
              </a:buClr>
              <a:buSzPct val="166666"/>
              <a:buFont typeface="Arial"/>
              <a:buChar char="•"/>
            </a:pPr>
            <a:r>
              <a:rPr lang="en-US" sz="2400" dirty="0"/>
              <a:t>Better for larger/complex projects</a:t>
            </a:r>
          </a:p>
          <a:p>
            <a:pPr marL="457200" indent="-381000">
              <a:lnSpc>
                <a:spcPct val="115000"/>
              </a:lnSpc>
              <a:spcBef>
                <a:spcPts val="0"/>
              </a:spcBef>
              <a:buClr>
                <a:srgbClr val="000000"/>
              </a:buClr>
              <a:buSzPct val="166666"/>
              <a:buFont typeface="Arial"/>
              <a:buChar char="•"/>
            </a:pPr>
            <a:r>
              <a:rPr lang="en-US" sz="2400" dirty="0"/>
              <a:t>Cypress ships with official TypeScript declarations</a:t>
            </a:r>
          </a:p>
          <a:p>
            <a:pPr marL="457200" lvl="0" indent="-381000">
              <a:lnSpc>
                <a:spcPct val="115000"/>
              </a:lnSpc>
              <a:spcBef>
                <a:spcPts val="0"/>
              </a:spcBef>
              <a:buClr>
                <a:srgbClr val="000000"/>
              </a:buClr>
              <a:buSzPct val="166666"/>
              <a:buFont typeface="Arial"/>
              <a:buChar char="•"/>
            </a:pPr>
            <a:r>
              <a:rPr lang="en-US" sz="2400" dirty="0"/>
              <a:t>Better to start with TypeScript direct.</a:t>
            </a:r>
          </a:p>
          <a:p>
            <a:pPr marL="857250" lvl="1" indent="-381000">
              <a:lnSpc>
                <a:spcPct val="115000"/>
              </a:lnSpc>
              <a:spcBef>
                <a:spcPts val="0"/>
              </a:spcBef>
              <a:buClr>
                <a:srgbClr val="000000"/>
              </a:buClr>
              <a:buSzPct val="166666"/>
              <a:buFont typeface="Arial"/>
              <a:buChar char="•"/>
            </a:pPr>
            <a:r>
              <a:rPr lang="en-US" sz="2300" dirty="0"/>
              <a:t>Large JS projects can be hard to refactor to TypeScript</a:t>
            </a:r>
          </a:p>
          <a:p>
            <a:pPr marL="76200" lvl="0" indent="0">
              <a:lnSpc>
                <a:spcPct val="115000"/>
              </a:lnSpc>
              <a:spcBef>
                <a:spcPts val="0"/>
              </a:spcBef>
              <a:buClr>
                <a:srgbClr val="000000"/>
              </a:buClr>
              <a:buSzPct val="166666"/>
              <a:buNone/>
            </a:pPr>
            <a:endParaRPr lang="en-US" sz="2400" dirty="0"/>
          </a:p>
        </p:txBody>
      </p:sp>
    </p:spTree>
    <p:extLst>
      <p:ext uri="{BB962C8B-B14F-4D97-AF65-F5344CB8AC3E}">
        <p14:creationId xmlns:p14="http://schemas.microsoft.com/office/powerpoint/2010/main" val="2834614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Install TypeScript for Cypress</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457199" y="1004782"/>
            <a:ext cx="8394406" cy="3693202"/>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Cypress tutorial for installing TypeScript</a:t>
            </a:r>
          </a:p>
          <a:p>
            <a:pPr lvl="1">
              <a:buFont typeface="Wingdings" panose="05000000000000000000" pitchFamily="2" charset="2"/>
              <a:buChar char="Ø"/>
            </a:pPr>
            <a:r>
              <a:rPr lang="en-US" sz="1800" dirty="0">
                <a:solidFill>
                  <a:prstClr val="black"/>
                </a:solidFill>
                <a:latin typeface="Lucida Console" panose="020B0609040504020204" pitchFamily="49" charset="0"/>
              </a:rPr>
              <a:t>https://docs.cypress.io/guides/tooling/typescript-support#Install-TypeScript</a:t>
            </a:r>
          </a:p>
          <a:p>
            <a:r>
              <a:rPr lang="en-US" sz="2400" dirty="0"/>
              <a:t>Get TypeScript into your project</a:t>
            </a:r>
            <a:endParaRPr lang="en-US" sz="1800" dirty="0"/>
          </a:p>
          <a:p>
            <a:pPr marL="594900" lvl="1" indent="-342900">
              <a:buFont typeface="+mj-lt"/>
              <a:buAutoNum type="arabicPeriod"/>
            </a:pPr>
            <a:r>
              <a:rPr lang="en-US" sz="1700" dirty="0"/>
              <a:t>Standing in project root folder do: npm install --save-dev typescript</a:t>
            </a:r>
          </a:p>
          <a:p>
            <a:pPr marL="594900" lvl="1" indent="-342900">
              <a:buFont typeface="+mj-lt"/>
              <a:buAutoNum type="arabicPeriod"/>
            </a:pPr>
            <a:r>
              <a:rPr lang="en-US" sz="1700" dirty="0"/>
              <a:t>Add configuration file </a:t>
            </a:r>
            <a:r>
              <a:rPr lang="en-US" sz="1700" dirty="0" err="1"/>
              <a:t>tsconfig.json</a:t>
            </a:r>
            <a:r>
              <a:rPr lang="en-US" sz="1700" dirty="0"/>
              <a:t> in your ./cypress folder</a:t>
            </a:r>
            <a:br>
              <a:rPr lang="en-US" sz="1700" dirty="0"/>
            </a:br>
            <a:r>
              <a:rPr lang="en-US" sz="1800" dirty="0">
                <a:solidFill>
                  <a:prstClr val="black"/>
                </a:solidFill>
                <a:latin typeface="Lucida Console" panose="020B0609040504020204" pitchFamily="49" charset="0"/>
              </a:rPr>
              <a:t>touch ./cypress/</a:t>
            </a:r>
            <a:r>
              <a:rPr lang="en-US" sz="1800" dirty="0" err="1">
                <a:solidFill>
                  <a:prstClr val="black"/>
                </a:solidFill>
                <a:latin typeface="Lucida Console" panose="020B0609040504020204" pitchFamily="49" charset="0"/>
              </a:rPr>
              <a:t>tsconfig.json</a:t>
            </a:r>
            <a:endParaRPr lang="en-US" sz="1800" dirty="0">
              <a:solidFill>
                <a:prstClr val="black"/>
              </a:solidFill>
              <a:latin typeface="Lucida Console" panose="020B0609040504020204" pitchFamily="49" charset="0"/>
            </a:endParaRPr>
          </a:p>
          <a:p>
            <a:pPr marL="594900" lvl="1" indent="-342900">
              <a:buFont typeface="+mj-lt"/>
              <a:buAutoNum type="arabicPeriod"/>
            </a:pPr>
            <a:r>
              <a:rPr lang="en-US" sz="1700" dirty="0"/>
              <a:t>Config on next slide</a:t>
            </a:r>
            <a:br>
              <a:rPr lang="en-US" sz="1700" dirty="0"/>
            </a:br>
            <a:endParaRPr lang="en-US" sz="1700" dirty="0"/>
          </a:p>
          <a:p>
            <a:pPr marL="594900" lvl="1" indent="-342900">
              <a:buFont typeface="+mj-lt"/>
              <a:buAutoNum type="arabicPeriod"/>
            </a:pPr>
            <a:endParaRPr lang="sv" sz="1700" dirty="0"/>
          </a:p>
          <a:p>
            <a:pPr marL="0" indent="0">
              <a:buFont typeface="Wingdings" pitchFamily="2" charset="2"/>
              <a:buNone/>
            </a:pPr>
            <a:endParaRPr lang="sv" sz="2400" dirty="0">
              <a:solidFill>
                <a:srgbClr val="000000"/>
              </a:solidFill>
            </a:endParaRPr>
          </a:p>
        </p:txBody>
      </p:sp>
    </p:spTree>
    <p:extLst>
      <p:ext uri="{BB962C8B-B14F-4D97-AF65-F5344CB8AC3E}">
        <p14:creationId xmlns:p14="http://schemas.microsoft.com/office/powerpoint/2010/main" val="40996087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Install TypeScript for Cypress</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457198" y="1004782"/>
            <a:ext cx="8548625" cy="3693202"/>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94900" lvl="1" indent="-342900">
              <a:buFont typeface="+mj-lt"/>
              <a:buAutoNum type="arabicPeriod" startAt="3"/>
            </a:pPr>
            <a:r>
              <a:rPr lang="en-US" sz="1700" dirty="0"/>
              <a:t>Insert following in the </a:t>
            </a:r>
            <a:r>
              <a:rPr lang="en-US" sz="1700" dirty="0" err="1"/>
              <a:t>tsconfig</a:t>
            </a:r>
            <a:r>
              <a:rPr lang="en-US" sz="1700" dirty="0"/>
              <a:t> file:</a:t>
            </a:r>
            <a:br>
              <a:rPr lang="en-US" sz="1700" dirty="0"/>
            </a:br>
            <a:r>
              <a:rPr lang="en-US" sz="1400" dirty="0"/>
              <a:t>{</a:t>
            </a:r>
            <a:br>
              <a:rPr lang="en-US" sz="1400" dirty="0"/>
            </a:br>
            <a:r>
              <a:rPr lang="en-US" sz="1400" dirty="0"/>
              <a:t>  "</a:t>
            </a:r>
            <a:r>
              <a:rPr lang="en-US" sz="1400" dirty="0" err="1"/>
              <a:t>compilerOptions</a:t>
            </a:r>
            <a:r>
              <a:rPr lang="en-US" sz="1400" dirty="0"/>
              <a:t>": {</a:t>
            </a:r>
            <a:br>
              <a:rPr lang="en-US" sz="1400" dirty="0"/>
            </a:br>
            <a:r>
              <a:rPr lang="en-US" sz="1400" dirty="0"/>
              <a:t>    "target": "es5",</a:t>
            </a:r>
            <a:br>
              <a:rPr lang="en-US" sz="1400" dirty="0"/>
            </a:br>
            <a:r>
              <a:rPr lang="en-US" sz="1400" dirty="0"/>
              <a:t>    "lib": ["es5", "</a:t>
            </a:r>
            <a:r>
              <a:rPr lang="en-US" sz="1400" dirty="0" err="1"/>
              <a:t>dom</a:t>
            </a:r>
            <a:r>
              <a:rPr lang="en-US" sz="1400" dirty="0"/>
              <a:t>"],</a:t>
            </a:r>
            <a:br>
              <a:rPr lang="en-US" sz="1400" dirty="0"/>
            </a:br>
            <a:r>
              <a:rPr lang="en-US" sz="1400" dirty="0"/>
              <a:t>    "types": ["cypress"]</a:t>
            </a:r>
            <a:br>
              <a:rPr lang="en-US" sz="1400" dirty="0"/>
            </a:br>
            <a:r>
              <a:rPr lang="en-US" sz="1400" dirty="0"/>
              <a:t>  },</a:t>
            </a:r>
            <a:br>
              <a:rPr lang="en-US" sz="1400" dirty="0"/>
            </a:br>
            <a:r>
              <a:rPr lang="en-US" sz="1400" dirty="0"/>
              <a:t>  "include": ["**/*.</a:t>
            </a:r>
            <a:r>
              <a:rPr lang="en-US" sz="1400" dirty="0" err="1"/>
              <a:t>ts</a:t>
            </a:r>
            <a:r>
              <a:rPr lang="en-US" sz="1400" dirty="0"/>
              <a:t>"]</a:t>
            </a:r>
            <a:br>
              <a:rPr lang="en-US" sz="1400" dirty="0"/>
            </a:br>
            <a:r>
              <a:rPr lang="en-US" sz="1400" dirty="0"/>
              <a:t>}</a:t>
            </a:r>
            <a:endParaRPr lang="en-US" sz="1700" dirty="0"/>
          </a:p>
          <a:p>
            <a:pPr marL="594900" lvl="1" indent="-342900">
              <a:buFont typeface="+mj-lt"/>
              <a:buAutoNum type="arabicPeriod" startAt="3"/>
            </a:pPr>
            <a:r>
              <a:rPr lang="en-US" sz="1700" dirty="0"/>
              <a:t>In your ./cypress/integration folder create empty typescript file:</a:t>
            </a:r>
            <a:br>
              <a:rPr lang="en-US" sz="1700" dirty="0"/>
            </a:br>
            <a:r>
              <a:rPr lang="en-US" sz="1700" dirty="0"/>
              <a:t>touch ./cypress/integration/</a:t>
            </a:r>
            <a:r>
              <a:rPr lang="en-US" sz="1700" dirty="0" err="1"/>
              <a:t>firsts_spec.ts</a:t>
            </a:r>
            <a:endParaRPr lang="en-US" sz="1700" dirty="0"/>
          </a:p>
          <a:p>
            <a:pPr marL="594900" lvl="1" indent="-342900">
              <a:buFont typeface="+mj-lt"/>
              <a:buAutoNum type="arabicPeriod" startAt="3"/>
            </a:pPr>
            <a:r>
              <a:rPr lang="en-US" sz="1700" dirty="0"/>
              <a:t>Start Cypress. The ‘</a:t>
            </a:r>
            <a:r>
              <a:rPr lang="en-US" sz="1700" dirty="0" err="1"/>
              <a:t>firsts_spec.ts</a:t>
            </a:r>
            <a:r>
              <a:rPr lang="en-US" sz="1700" dirty="0"/>
              <a:t>’ should now be listed in the test runner</a:t>
            </a:r>
          </a:p>
          <a:p>
            <a:pPr marL="594900" lvl="1" indent="-342900">
              <a:buFont typeface="+mj-lt"/>
              <a:buAutoNum type="arabicPeriod" startAt="3"/>
            </a:pPr>
            <a:r>
              <a:rPr lang="en-US" sz="1700" dirty="0"/>
              <a:t>Copy content of ‘ex1_spec.js’ into ‘</a:t>
            </a:r>
            <a:r>
              <a:rPr lang="en-US" sz="1700" dirty="0" err="1"/>
              <a:t>firsts_spec.ts</a:t>
            </a:r>
            <a:r>
              <a:rPr lang="en-US" sz="1700" dirty="0"/>
              <a:t>’</a:t>
            </a:r>
          </a:p>
          <a:p>
            <a:pPr marL="594900" lvl="1" indent="-342900">
              <a:buFont typeface="+mj-lt"/>
              <a:buAutoNum type="arabicPeriod" startAt="3"/>
            </a:pPr>
            <a:r>
              <a:rPr lang="en-US" sz="1700" dirty="0"/>
              <a:t>In test runner execute </a:t>
            </a:r>
            <a:r>
              <a:rPr lang="en-US" sz="1700" dirty="0" err="1"/>
              <a:t>firsts_spec.ts</a:t>
            </a:r>
            <a:r>
              <a:rPr lang="en-US" sz="1700" dirty="0"/>
              <a:t>, should yield same result as .</a:t>
            </a:r>
            <a:r>
              <a:rPr lang="en-US" sz="1700" dirty="0" err="1"/>
              <a:t>js</a:t>
            </a:r>
            <a:r>
              <a:rPr lang="en-US" sz="1700" dirty="0"/>
              <a:t>-file</a:t>
            </a:r>
          </a:p>
          <a:p>
            <a:pPr marL="252000" lvl="1" indent="0">
              <a:buNone/>
            </a:pPr>
            <a:endParaRPr lang="sv" sz="1700" dirty="0"/>
          </a:p>
          <a:p>
            <a:pPr marL="0" indent="0">
              <a:buFont typeface="Wingdings" pitchFamily="2" charset="2"/>
              <a:buNone/>
            </a:pPr>
            <a:endParaRPr lang="sv" sz="2400" dirty="0">
              <a:solidFill>
                <a:srgbClr val="000000"/>
              </a:solidFill>
            </a:endParaRPr>
          </a:p>
        </p:txBody>
      </p:sp>
    </p:spTree>
    <p:extLst>
      <p:ext uri="{BB962C8B-B14F-4D97-AF65-F5344CB8AC3E}">
        <p14:creationId xmlns:p14="http://schemas.microsoft.com/office/powerpoint/2010/main" val="2843403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Static vs Dynamic typing</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457198" y="1004782"/>
            <a:ext cx="8548625" cy="3693202"/>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94900" lvl="1" indent="-342900">
              <a:buFont typeface="+mj-lt"/>
              <a:buAutoNum type="arabicPeriod"/>
            </a:pPr>
            <a:r>
              <a:rPr lang="en-US" sz="1800" dirty="0"/>
              <a:t>Open both ‘ex1_spec.js’ and ‘</a:t>
            </a:r>
            <a:r>
              <a:rPr lang="en-US" sz="1800" dirty="0" err="1"/>
              <a:t>firsts_spec.ts</a:t>
            </a:r>
            <a:r>
              <a:rPr lang="en-US" sz="1800" dirty="0"/>
              <a:t>’ in VS Code</a:t>
            </a:r>
          </a:p>
          <a:p>
            <a:pPr marL="594900" lvl="1" indent="-342900">
              <a:buFont typeface="+mj-lt"/>
              <a:buAutoNum type="arabicPeriod"/>
            </a:pPr>
            <a:r>
              <a:rPr lang="sv" sz="1800" dirty="0"/>
              <a:t>In </a:t>
            </a:r>
            <a:r>
              <a:rPr lang="en-US" sz="1800" dirty="0"/>
              <a:t>‘ex1_spec.js’ add a new testcase:</a:t>
            </a:r>
            <a:br>
              <a:rPr lang="en-US" sz="2000" dirty="0"/>
            </a:br>
            <a:r>
              <a:rPr lang="en-US" sz="1800" b="0" dirty="0">
                <a:solidFill>
                  <a:srgbClr val="D4D4D4"/>
                </a:solidFill>
                <a:effectLst/>
                <a:latin typeface="Consolas" panose="020B0609020204030204" pitchFamily="49" charset="0"/>
              </a:rPr>
              <a:t>    </a:t>
            </a:r>
            <a:r>
              <a:rPr lang="en-US" sz="1800" b="0" dirty="0">
                <a:solidFill>
                  <a:srgbClr val="AC145A"/>
                </a:solidFill>
                <a:effectLst/>
                <a:latin typeface="Consolas" panose="020B0609020204030204" pitchFamily="49" charset="0"/>
              </a:rPr>
              <a:t>it('check types in </a:t>
            </a:r>
            <a:r>
              <a:rPr lang="en-US" sz="1800" b="0" dirty="0" err="1">
                <a:solidFill>
                  <a:srgbClr val="AC145A"/>
                </a:solidFill>
                <a:effectLst/>
                <a:latin typeface="Consolas" panose="020B0609020204030204" pitchFamily="49" charset="0"/>
              </a:rPr>
              <a:t>ts</a:t>
            </a:r>
            <a:r>
              <a:rPr lang="en-US" sz="1800" b="0" dirty="0">
                <a:solidFill>
                  <a:srgbClr val="AC145A"/>
                </a:solidFill>
                <a:effectLst/>
                <a:latin typeface="Consolas" panose="020B0609020204030204" pitchFamily="49" charset="0"/>
              </a:rPr>
              <a:t>', () =&gt; {</a:t>
            </a:r>
            <a:br>
              <a:rPr lang="en-US" sz="1800" b="0" dirty="0">
                <a:solidFill>
                  <a:srgbClr val="AC145A"/>
                </a:solidFill>
                <a:effectLst/>
                <a:latin typeface="Consolas" panose="020B0609020204030204" pitchFamily="49" charset="0"/>
              </a:rPr>
            </a:br>
            <a:r>
              <a:rPr lang="en-US" sz="1800" b="0" dirty="0">
                <a:solidFill>
                  <a:srgbClr val="AC145A"/>
                </a:solidFill>
                <a:effectLst/>
                <a:latin typeface="Consolas" panose="020B0609020204030204" pitchFamily="49" charset="0"/>
              </a:rPr>
              <a:t>      xx = 1</a:t>
            </a:r>
            <a:br>
              <a:rPr lang="en-US" sz="1800" dirty="0">
                <a:solidFill>
                  <a:srgbClr val="AC145A"/>
                </a:solidFill>
                <a:latin typeface="Consolas" panose="020B0609020204030204" pitchFamily="49" charset="0"/>
              </a:rPr>
            </a:br>
            <a:r>
              <a:rPr lang="en-US" sz="1800" b="0" dirty="0">
                <a:solidFill>
                  <a:srgbClr val="AC145A"/>
                </a:solidFill>
                <a:effectLst/>
                <a:latin typeface="Consolas" panose="020B0609020204030204" pitchFamily="49" charset="0"/>
              </a:rPr>
              <a:t>    })</a:t>
            </a:r>
          </a:p>
          <a:p>
            <a:pPr marL="594900" lvl="1" indent="-342900">
              <a:buFont typeface="+mj-lt"/>
              <a:buAutoNum type="arabicPeriod"/>
            </a:pPr>
            <a:r>
              <a:rPr lang="en-US" sz="1800" dirty="0"/>
              <a:t>Now write the exact same test into your ‘</a:t>
            </a:r>
            <a:r>
              <a:rPr lang="en-US" sz="1800" dirty="0" err="1"/>
              <a:t>firsts_spec.ts</a:t>
            </a:r>
            <a:r>
              <a:rPr lang="en-US" sz="1800" dirty="0"/>
              <a:t>’</a:t>
            </a:r>
          </a:p>
          <a:p>
            <a:pPr marL="594900" lvl="1" indent="-342900">
              <a:buFont typeface="+mj-lt"/>
              <a:buAutoNum type="arabicPeriod"/>
            </a:pPr>
            <a:r>
              <a:rPr lang="en-US" sz="1800" dirty="0"/>
              <a:t>In your </a:t>
            </a:r>
            <a:r>
              <a:rPr lang="en-US" sz="1800" dirty="0" err="1"/>
              <a:t>ts</a:t>
            </a:r>
            <a:r>
              <a:rPr lang="en-US" sz="1800" dirty="0"/>
              <a:t>-file declare your variable with:</a:t>
            </a:r>
            <a:br>
              <a:rPr lang="en-US" sz="1800" dirty="0"/>
            </a:br>
            <a:r>
              <a:rPr lang="en-US" sz="1800" dirty="0"/>
              <a:t>Implicit declaration: </a:t>
            </a:r>
            <a:r>
              <a:rPr lang="en-US" sz="1600" b="0" dirty="0">
                <a:solidFill>
                  <a:srgbClr val="6A9955"/>
                </a:solidFill>
                <a:effectLst/>
                <a:latin typeface="Consolas" panose="020B0609020204030204" pitchFamily="49" charset="0"/>
              </a:rPr>
              <a:t>let xx = 1</a:t>
            </a:r>
            <a:br>
              <a:rPr lang="en-US" sz="1600" b="0" dirty="0">
                <a:solidFill>
                  <a:srgbClr val="6A9955"/>
                </a:solidFill>
                <a:effectLst/>
                <a:latin typeface="Consolas" panose="020B0609020204030204" pitchFamily="49" charset="0"/>
              </a:rPr>
            </a:br>
            <a:r>
              <a:rPr lang="en-US" sz="1800" dirty="0"/>
              <a:t>Explicit declaration: </a:t>
            </a:r>
            <a:r>
              <a:rPr lang="en-US" sz="1400" b="0" dirty="0">
                <a:solidFill>
                  <a:srgbClr val="6A9955"/>
                </a:solidFill>
                <a:effectLst/>
                <a:latin typeface="Consolas" panose="020B0609020204030204" pitchFamily="49" charset="0"/>
              </a:rPr>
              <a:t>let xx: number = 1</a:t>
            </a:r>
            <a:endParaRPr lang="en-US" sz="1400" b="0" dirty="0">
              <a:solidFill>
                <a:srgbClr val="D4D4D4"/>
              </a:solidFill>
              <a:effectLst/>
              <a:latin typeface="Consolas" panose="020B0609020204030204" pitchFamily="49" charset="0"/>
            </a:endParaRPr>
          </a:p>
          <a:p>
            <a:pPr marL="594900" lvl="1" indent="-342900">
              <a:buFont typeface="+mj-lt"/>
              <a:buAutoNum type="arabicPeriod"/>
            </a:pPr>
            <a:r>
              <a:rPr lang="en-US" sz="1800" dirty="0"/>
              <a:t>I will now show you how type casting can be done</a:t>
            </a:r>
          </a:p>
          <a:p>
            <a:pPr marL="594900" lvl="1" indent="-342900">
              <a:buFont typeface="+mj-lt"/>
              <a:buAutoNum type="arabicPeriod"/>
            </a:pPr>
            <a:endParaRPr lang="en-US" sz="1600" b="0" dirty="0">
              <a:solidFill>
                <a:srgbClr val="D4D4D4"/>
              </a:solidFill>
              <a:effectLst/>
              <a:latin typeface="Consolas" panose="020B0609020204030204" pitchFamily="49" charset="0"/>
            </a:endParaRPr>
          </a:p>
          <a:p>
            <a:pPr marL="594900" lvl="1" indent="-342900">
              <a:buFont typeface="+mj-lt"/>
              <a:buAutoNum type="arabicPeriod"/>
            </a:pPr>
            <a:endParaRPr lang="en-US" sz="1800" dirty="0"/>
          </a:p>
          <a:p>
            <a:pPr marL="594900" lvl="1" indent="-342900">
              <a:buFont typeface="+mj-lt"/>
              <a:buAutoNum type="arabicPeriod"/>
            </a:pPr>
            <a:endParaRPr lang="en-US" sz="1800" dirty="0"/>
          </a:p>
        </p:txBody>
      </p:sp>
    </p:spTree>
    <p:extLst>
      <p:ext uri="{BB962C8B-B14F-4D97-AF65-F5344CB8AC3E}">
        <p14:creationId xmlns:p14="http://schemas.microsoft.com/office/powerpoint/2010/main" val="3098562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Page Object Model</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457198" y="1004782"/>
            <a:ext cx="8548625" cy="3693202"/>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0" indent="-381000">
              <a:lnSpc>
                <a:spcPct val="115000"/>
              </a:lnSpc>
              <a:spcBef>
                <a:spcPts val="0"/>
              </a:spcBef>
              <a:buClr>
                <a:srgbClr val="000000"/>
              </a:buClr>
              <a:buSzPct val="166666"/>
              <a:buFont typeface="Arial"/>
              <a:buChar char="•"/>
            </a:pPr>
            <a:r>
              <a:rPr lang="en-US" sz="1800" dirty="0"/>
              <a:t>A design pattern for auto tests of webpages.</a:t>
            </a:r>
          </a:p>
          <a:p>
            <a:pPr marL="457200" lvl="0" indent="-381000">
              <a:lnSpc>
                <a:spcPct val="115000"/>
              </a:lnSpc>
              <a:spcBef>
                <a:spcPts val="0"/>
              </a:spcBef>
              <a:buClr>
                <a:srgbClr val="000000"/>
              </a:buClr>
              <a:buSzPct val="166666"/>
              <a:buFont typeface="Arial"/>
              <a:buChar char="•"/>
            </a:pPr>
            <a:r>
              <a:rPr lang="en-US" sz="1800" dirty="0"/>
              <a:t>Typically, the PO’s for a site encapsulates the actual html-pages.</a:t>
            </a:r>
          </a:p>
          <a:p>
            <a:pPr marL="457200" lvl="0" indent="-381000">
              <a:lnSpc>
                <a:spcPct val="115000"/>
              </a:lnSpc>
              <a:spcBef>
                <a:spcPts val="0"/>
              </a:spcBef>
              <a:buClr>
                <a:srgbClr val="000000"/>
              </a:buClr>
              <a:buSzPct val="166666"/>
              <a:buFont typeface="Arial"/>
              <a:buChar char="•"/>
            </a:pPr>
            <a:r>
              <a:rPr lang="en-US" sz="1800" dirty="0"/>
              <a:t>Martin Fowler have (in my opinion) a good explanation of PO:</a:t>
            </a:r>
            <a:br>
              <a:rPr lang="en-US" sz="1800" dirty="0"/>
            </a:br>
            <a:r>
              <a:rPr lang="en-US" sz="1800" dirty="0"/>
              <a:t>https://martinfowler.com/bliki/PageObject.html</a:t>
            </a:r>
            <a:br>
              <a:rPr lang="en-US" sz="1800" dirty="0"/>
            </a:br>
            <a:endParaRPr lang="en-US" sz="1800" dirty="0"/>
          </a:p>
          <a:p>
            <a:pPr marL="76200" lvl="0" indent="0">
              <a:lnSpc>
                <a:spcPct val="115000"/>
              </a:lnSpc>
              <a:spcBef>
                <a:spcPts val="0"/>
              </a:spcBef>
              <a:buClr>
                <a:srgbClr val="000000"/>
              </a:buClr>
              <a:buSzPct val="166666"/>
              <a:buNone/>
            </a:pPr>
            <a:r>
              <a:rPr lang="en-US" sz="1800" dirty="0"/>
              <a:t> </a:t>
            </a:r>
          </a:p>
        </p:txBody>
      </p:sp>
    </p:spTree>
    <p:extLst>
      <p:ext uri="{BB962C8B-B14F-4D97-AF65-F5344CB8AC3E}">
        <p14:creationId xmlns:p14="http://schemas.microsoft.com/office/powerpoint/2010/main" val="849346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Page Objects, Example Parent Page</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457198" y="1004782"/>
            <a:ext cx="8548625" cy="3693202"/>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0" indent="-381000">
              <a:lnSpc>
                <a:spcPct val="115000"/>
              </a:lnSpc>
              <a:spcBef>
                <a:spcPts val="0"/>
              </a:spcBef>
              <a:buClr>
                <a:srgbClr val="000000"/>
              </a:buClr>
              <a:buSzPct val="166666"/>
              <a:buFont typeface="Arial"/>
              <a:buChar char="•"/>
            </a:pPr>
            <a:r>
              <a:rPr lang="en-US" sz="1800" dirty="0"/>
              <a:t>The Task:</a:t>
            </a:r>
            <a:br>
              <a:rPr lang="en-US" sz="1800" dirty="0"/>
            </a:br>
            <a:r>
              <a:rPr lang="en-US" sz="1800" dirty="0"/>
              <a:t>Check contact person for business areas ‘Integration’, ‘Java’ and ‘</a:t>
            </a:r>
            <a:r>
              <a:rPr lang="en-US" sz="1800" dirty="0" err="1"/>
              <a:t>Testautomation</a:t>
            </a:r>
            <a:r>
              <a:rPr lang="en-US" sz="1800" dirty="0"/>
              <a:t>’ in ‘</a:t>
            </a:r>
            <a:r>
              <a:rPr lang="en-US" sz="1800" dirty="0" err="1"/>
              <a:t>Systemutveckling</a:t>
            </a:r>
            <a:r>
              <a:rPr lang="en-US" sz="1800" dirty="0"/>
              <a:t>’ main area.</a:t>
            </a:r>
          </a:p>
          <a:p>
            <a:pPr marL="457200" lvl="0" indent="-381000">
              <a:lnSpc>
                <a:spcPct val="115000"/>
              </a:lnSpc>
              <a:spcBef>
                <a:spcPts val="0"/>
              </a:spcBef>
              <a:buClr>
                <a:srgbClr val="000000"/>
              </a:buClr>
              <a:buSzPct val="166666"/>
              <a:buFont typeface="Arial"/>
              <a:buChar char="•"/>
            </a:pPr>
            <a:r>
              <a:rPr lang="en-US" sz="1800" dirty="0"/>
              <a:t>Separate code from tests, create folder ‘</a:t>
            </a:r>
            <a:r>
              <a:rPr lang="en-US" sz="1800" dirty="0" err="1"/>
              <a:t>pageobjects</a:t>
            </a:r>
            <a:r>
              <a:rPr lang="en-US" sz="1800" dirty="0"/>
              <a:t>’ in ./cypress folder</a:t>
            </a:r>
          </a:p>
          <a:p>
            <a:pPr marL="457200" lvl="0" indent="-381000">
              <a:lnSpc>
                <a:spcPct val="115000"/>
              </a:lnSpc>
              <a:spcBef>
                <a:spcPts val="0"/>
              </a:spcBef>
              <a:buClr>
                <a:srgbClr val="000000"/>
              </a:buClr>
              <a:buSzPct val="166666"/>
              <a:buFont typeface="Arial"/>
              <a:buChar char="•"/>
            </a:pPr>
            <a:r>
              <a:rPr lang="en-US" sz="1800" dirty="0"/>
              <a:t>Let’s have a look at CAG website.</a:t>
            </a:r>
          </a:p>
          <a:p>
            <a:pPr marL="709200" lvl="1" indent="-381000">
              <a:lnSpc>
                <a:spcPct val="115000"/>
              </a:lnSpc>
              <a:spcBef>
                <a:spcPts val="0"/>
              </a:spcBef>
              <a:buClr>
                <a:srgbClr val="000000"/>
              </a:buClr>
              <a:buSzPct val="166666"/>
              <a:buFont typeface="Arial"/>
              <a:buChar char="•"/>
            </a:pPr>
            <a:r>
              <a:rPr lang="en-US" sz="1800" dirty="0"/>
              <a:t>4 different main areas. In our task we are only concerned in 1, ‘</a:t>
            </a:r>
            <a:r>
              <a:rPr lang="en-US" sz="1800" dirty="0" err="1"/>
              <a:t>Systemutveckling</a:t>
            </a:r>
            <a:r>
              <a:rPr lang="en-US" sz="1800" dirty="0"/>
              <a:t>’</a:t>
            </a:r>
          </a:p>
          <a:p>
            <a:pPr marL="457200" indent="-381000">
              <a:lnSpc>
                <a:spcPct val="115000"/>
              </a:lnSpc>
              <a:spcBef>
                <a:spcPts val="0"/>
              </a:spcBef>
              <a:buClr>
                <a:srgbClr val="000000"/>
              </a:buClr>
              <a:buSzPct val="166666"/>
              <a:buFont typeface="Arial"/>
              <a:buChar char="•"/>
            </a:pPr>
            <a:r>
              <a:rPr lang="en-US" sz="1800" dirty="0"/>
              <a:t>In your ‘pageobjects’ folder create file ‘</a:t>
            </a:r>
            <a:r>
              <a:rPr lang="en-US" sz="1800" dirty="0" err="1"/>
              <a:t>cag_po.ts</a:t>
            </a:r>
            <a:r>
              <a:rPr lang="en-US" sz="1800" dirty="0"/>
              <a:t>’</a:t>
            </a:r>
          </a:p>
          <a:p>
            <a:pPr marL="457200" indent="-381000">
              <a:lnSpc>
                <a:spcPct val="115000"/>
              </a:lnSpc>
              <a:spcBef>
                <a:spcPts val="0"/>
              </a:spcBef>
              <a:buClr>
                <a:srgbClr val="000000"/>
              </a:buClr>
              <a:buSzPct val="166666"/>
              <a:buFont typeface="Arial"/>
              <a:buChar char="•"/>
            </a:pPr>
            <a:r>
              <a:rPr lang="en-US" sz="1800" dirty="0"/>
              <a:t>Now I will walk you through creation of the parent page.</a:t>
            </a:r>
            <a:br>
              <a:rPr lang="en-US" sz="1800" dirty="0"/>
            </a:br>
            <a:endParaRPr lang="en-US" sz="1800" dirty="0"/>
          </a:p>
          <a:p>
            <a:pPr marL="76200" lvl="0" indent="0">
              <a:lnSpc>
                <a:spcPct val="115000"/>
              </a:lnSpc>
              <a:spcBef>
                <a:spcPts val="0"/>
              </a:spcBef>
              <a:buClr>
                <a:srgbClr val="000000"/>
              </a:buClr>
              <a:buSzPct val="166666"/>
              <a:buNone/>
            </a:pPr>
            <a:r>
              <a:rPr lang="en-US" sz="1800" dirty="0"/>
              <a:t> </a:t>
            </a:r>
          </a:p>
        </p:txBody>
      </p:sp>
    </p:spTree>
    <p:extLst>
      <p:ext uri="{BB962C8B-B14F-4D97-AF65-F5344CB8AC3E}">
        <p14:creationId xmlns:p14="http://schemas.microsoft.com/office/powerpoint/2010/main" val="506479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Page Objects, Child Pages</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457198" y="1004782"/>
            <a:ext cx="8548625" cy="3693202"/>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0" indent="-381000">
              <a:lnSpc>
                <a:spcPct val="115000"/>
              </a:lnSpc>
              <a:spcBef>
                <a:spcPts val="0"/>
              </a:spcBef>
              <a:buClr>
                <a:srgbClr val="000000"/>
              </a:buClr>
              <a:buSzPct val="166666"/>
              <a:buFont typeface="Arial"/>
              <a:buChar char="•"/>
            </a:pPr>
            <a:r>
              <a:rPr lang="en-US" sz="1800" dirty="0"/>
              <a:t>Now let’s create our first child page object, </a:t>
            </a:r>
            <a:r>
              <a:rPr lang="en-US" sz="1800" dirty="0" err="1"/>
              <a:t>cag_home_po.ts</a:t>
            </a:r>
            <a:r>
              <a:rPr lang="en-US" sz="1800" dirty="0"/>
              <a:t>.</a:t>
            </a:r>
          </a:p>
          <a:p>
            <a:pPr marL="457200" lvl="0" indent="-381000">
              <a:lnSpc>
                <a:spcPct val="115000"/>
              </a:lnSpc>
              <a:spcBef>
                <a:spcPts val="0"/>
              </a:spcBef>
              <a:buClr>
                <a:srgbClr val="000000"/>
              </a:buClr>
              <a:buSzPct val="166666"/>
              <a:buFont typeface="Arial"/>
              <a:buChar char="•"/>
            </a:pPr>
            <a:r>
              <a:rPr lang="en-US" sz="1800" dirty="0"/>
              <a:t>Create first test-spec to see how PO’s will be utilized. </a:t>
            </a:r>
            <a:br>
              <a:rPr lang="en-US" sz="1800" dirty="0"/>
            </a:br>
            <a:r>
              <a:rPr lang="en-US" sz="1800" dirty="0"/>
              <a:t>./cypress/integration/</a:t>
            </a:r>
            <a:r>
              <a:rPr lang="en-US" sz="1800" dirty="0" err="1"/>
              <a:t>checkPO_spec.ts</a:t>
            </a:r>
            <a:endParaRPr lang="en-US" sz="1800" dirty="0"/>
          </a:p>
          <a:p>
            <a:pPr marL="457200" lvl="0" indent="-381000">
              <a:lnSpc>
                <a:spcPct val="115000"/>
              </a:lnSpc>
              <a:spcBef>
                <a:spcPts val="0"/>
              </a:spcBef>
              <a:buClr>
                <a:srgbClr val="000000"/>
              </a:buClr>
              <a:buSzPct val="166666"/>
              <a:buFont typeface="Arial"/>
              <a:buChar char="•"/>
            </a:pPr>
            <a:r>
              <a:rPr lang="en-US" sz="1800" dirty="0"/>
              <a:t>Tests in PO or not? </a:t>
            </a:r>
          </a:p>
          <a:p>
            <a:pPr marL="709200" lvl="1" indent="-381000">
              <a:lnSpc>
                <a:spcPct val="115000"/>
              </a:lnSpc>
              <a:spcBef>
                <a:spcPts val="0"/>
              </a:spcBef>
              <a:buClr>
                <a:srgbClr val="000000"/>
              </a:buClr>
              <a:buSzPct val="166666"/>
              <a:buFont typeface="Arial"/>
              <a:buChar char="•"/>
            </a:pPr>
            <a:r>
              <a:rPr lang="en-US" sz="1800" dirty="0"/>
              <a:t>Separation of responsibilities – so no tests in PO</a:t>
            </a:r>
          </a:p>
          <a:p>
            <a:pPr marL="457200" indent="-381000">
              <a:lnSpc>
                <a:spcPct val="115000"/>
              </a:lnSpc>
              <a:spcBef>
                <a:spcPts val="0"/>
              </a:spcBef>
              <a:buClr>
                <a:srgbClr val="000000"/>
              </a:buClr>
              <a:buSzPct val="166666"/>
              <a:buFont typeface="Arial"/>
              <a:buChar char="•"/>
            </a:pPr>
            <a:r>
              <a:rPr lang="en-US" sz="1800" dirty="0"/>
              <a:t>Let’s create our 2:nd child page to encapsulate the ‘</a:t>
            </a:r>
            <a:r>
              <a:rPr lang="en-US" sz="1800" dirty="0" err="1"/>
              <a:t>Systemutveckling</a:t>
            </a:r>
            <a:r>
              <a:rPr lang="en-US" sz="1800" dirty="0"/>
              <a:t>’ page.</a:t>
            </a:r>
            <a:br>
              <a:rPr lang="en-US" sz="1800" dirty="0"/>
            </a:br>
            <a:r>
              <a:rPr lang="en-US" sz="1800" dirty="0"/>
              <a:t>./cypress/pageobjects/</a:t>
            </a:r>
            <a:r>
              <a:rPr lang="en-US" sz="1800" dirty="0" err="1"/>
              <a:t>cag_sysutv_po.ts</a:t>
            </a:r>
            <a:endParaRPr lang="en-US" sz="1800" dirty="0"/>
          </a:p>
        </p:txBody>
      </p:sp>
    </p:spTree>
    <p:extLst>
      <p:ext uri="{BB962C8B-B14F-4D97-AF65-F5344CB8AC3E}">
        <p14:creationId xmlns:p14="http://schemas.microsoft.com/office/powerpoint/2010/main" val="37205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sv-SE" dirty="0"/>
              <a:t>Anders Ekdahl, C.A.G Contactor</a:t>
            </a:r>
          </a:p>
        </p:txBody>
      </p:sp>
      <p:sp>
        <p:nvSpPr>
          <p:cNvPr id="4" name="Platshållare för text 3">
            <a:extLst>
              <a:ext uri="{FF2B5EF4-FFF2-40B4-BE49-F238E27FC236}">
                <a16:creationId xmlns:a16="http://schemas.microsoft.com/office/drawing/2014/main" id="{5F3EAA68-60DD-994B-B8D2-C25228021DD6}"/>
              </a:ext>
            </a:extLst>
          </p:cNvPr>
          <p:cNvSpPr>
            <a:spLocks noGrp="1"/>
          </p:cNvSpPr>
          <p:nvPr>
            <p:ph type="body" sz="quarter" idx="10"/>
          </p:nvPr>
        </p:nvSpPr>
        <p:spPr>
          <a:xfrm>
            <a:off x="1080000" y="1260000"/>
            <a:ext cx="6826642" cy="856739"/>
          </a:xfrm>
        </p:spPr>
        <p:txBody>
          <a:bodyPr>
            <a:normAutofit/>
          </a:bodyPr>
          <a:lstStyle/>
          <a:p>
            <a:r>
              <a:rPr lang="sv-SE" dirty="0"/>
              <a:t>Tester, test automater </a:t>
            </a:r>
            <a:r>
              <a:rPr lang="en-US" dirty="0"/>
              <a:t>since</a:t>
            </a:r>
            <a:r>
              <a:rPr lang="sv-SE" dirty="0"/>
              <a:t> 1990 (Before </a:t>
            </a:r>
            <a:r>
              <a:rPr lang="en-US" dirty="0"/>
              <a:t>that</a:t>
            </a:r>
            <a:r>
              <a:rPr lang="sv-SE" dirty="0"/>
              <a:t> </a:t>
            </a:r>
            <a:r>
              <a:rPr lang="en-US" dirty="0"/>
              <a:t>developer</a:t>
            </a:r>
            <a:r>
              <a:rPr lang="sv-SE" dirty="0"/>
              <a:t>)</a:t>
            </a:r>
          </a:p>
          <a:p>
            <a:r>
              <a:rPr lang="en-US" dirty="0"/>
              <a:t>Worked in most lines of business</a:t>
            </a:r>
          </a:p>
        </p:txBody>
      </p:sp>
      <p:sp>
        <p:nvSpPr>
          <p:cNvPr id="5" name="Platshållare för text 3">
            <a:extLst>
              <a:ext uri="{FF2B5EF4-FFF2-40B4-BE49-F238E27FC236}">
                <a16:creationId xmlns:a16="http://schemas.microsoft.com/office/drawing/2014/main" id="{0C6213B0-F86D-4EA1-ACB9-42ECFFDC1032}"/>
              </a:ext>
            </a:extLst>
          </p:cNvPr>
          <p:cNvSpPr txBox="1">
            <a:spLocks/>
          </p:cNvSpPr>
          <p:nvPr/>
        </p:nvSpPr>
        <p:spPr>
          <a:xfrm>
            <a:off x="1080000" y="2338416"/>
            <a:ext cx="6826642" cy="1362577"/>
          </a:xfrm>
          <a:prstGeom prst="rect">
            <a:avLst/>
          </a:prstGeom>
        </p:spPr>
        <p:txBody>
          <a:bodyPr vert="horz" lIns="0" tIns="0" rIns="0" bIns="0" rtlCol="0">
            <a:normAutofit fontScale="62500" lnSpcReduction="20000"/>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Contact Details</a:t>
            </a:r>
          </a:p>
          <a:p>
            <a:pPr marL="0" indent="0">
              <a:buNone/>
            </a:pPr>
            <a:r>
              <a:rPr lang="en-US" dirty="0"/>
              <a:t>Anders Ekdahl</a:t>
            </a:r>
            <a:br>
              <a:rPr lang="en-US" dirty="0"/>
            </a:br>
            <a:r>
              <a:rPr lang="en-US" dirty="0"/>
              <a:t>CAG Contactor AB</a:t>
            </a:r>
            <a:br>
              <a:rPr lang="en-US" dirty="0"/>
            </a:br>
            <a:r>
              <a:rPr lang="en-US" dirty="0" err="1"/>
              <a:t>Tegnérlunden</a:t>
            </a:r>
            <a:r>
              <a:rPr lang="en-US" dirty="0"/>
              <a:t> 3, 111 61 Stockholm</a:t>
            </a:r>
            <a:br>
              <a:rPr lang="en-US" dirty="0"/>
            </a:br>
            <a:r>
              <a:rPr lang="en-US" dirty="0"/>
              <a:t>+46 8 785 24 00</a:t>
            </a:r>
            <a:br>
              <a:rPr lang="en-US" dirty="0"/>
            </a:br>
            <a:r>
              <a:rPr lang="en-US" dirty="0"/>
              <a:t>Mobil +46 70 514 11 13</a:t>
            </a:r>
            <a:br>
              <a:rPr lang="en-US" dirty="0"/>
            </a:br>
            <a:r>
              <a:rPr lang="en-US" dirty="0"/>
              <a:t>Mail Anders.Ekdahl@cag.se</a:t>
            </a:r>
            <a:br>
              <a:rPr lang="en-US" dirty="0"/>
            </a:br>
            <a:r>
              <a:rPr lang="en-US" dirty="0" err="1"/>
              <a:t>Läs</a:t>
            </a:r>
            <a:r>
              <a:rPr lang="en-US" dirty="0"/>
              <a:t> </a:t>
            </a:r>
            <a:r>
              <a:rPr lang="en-US" dirty="0" err="1"/>
              <a:t>mer</a:t>
            </a:r>
            <a:r>
              <a:rPr lang="en-US" dirty="0"/>
              <a:t> om </a:t>
            </a:r>
            <a:r>
              <a:rPr lang="en-US" dirty="0" err="1"/>
              <a:t>oss</a:t>
            </a:r>
            <a:r>
              <a:rPr lang="en-US" dirty="0"/>
              <a:t> </a:t>
            </a:r>
            <a:r>
              <a:rPr lang="en-US" dirty="0" err="1"/>
              <a:t>på</a:t>
            </a:r>
            <a:r>
              <a:rPr lang="en-US" dirty="0"/>
              <a:t> www.cag.se</a:t>
            </a:r>
          </a:p>
        </p:txBody>
      </p:sp>
    </p:spTree>
    <p:extLst>
      <p:ext uri="{BB962C8B-B14F-4D97-AF65-F5344CB8AC3E}">
        <p14:creationId xmlns:p14="http://schemas.microsoft.com/office/powerpoint/2010/main" val="1455211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Exercise 2</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258996" y="1004782"/>
            <a:ext cx="8959437" cy="3902144"/>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Copy and rename </a:t>
            </a:r>
            <a:r>
              <a:rPr lang="en-US" sz="2400" dirty="0" err="1"/>
              <a:t>checkPO.ts</a:t>
            </a:r>
            <a:r>
              <a:rPr lang="en-US" sz="2400" dirty="0"/>
              <a:t> to: ./cypress/integration/Exercises/ex2_spec.ts</a:t>
            </a:r>
          </a:p>
          <a:p>
            <a:r>
              <a:rPr lang="en-US" sz="2400" dirty="0"/>
              <a:t>In ex2_spec.ts first correct the errors in the imports.</a:t>
            </a:r>
            <a:br>
              <a:rPr lang="en-US" sz="2400" dirty="0"/>
            </a:br>
            <a:r>
              <a:rPr lang="en-US" sz="2400" dirty="0"/>
              <a:t>Then Continue with implementing the stubbed tests.</a:t>
            </a:r>
          </a:p>
          <a:p>
            <a:r>
              <a:rPr lang="en-US" sz="2400" dirty="0"/>
              <a:t>The task is to check that it’s the correct contact person for the specified business areas in ‘</a:t>
            </a:r>
            <a:r>
              <a:rPr lang="en-US" sz="2400" dirty="0" err="1"/>
              <a:t>Systemutveckling</a:t>
            </a:r>
            <a:r>
              <a:rPr lang="en-US" sz="2400" dirty="0"/>
              <a:t>’.</a:t>
            </a:r>
          </a:p>
          <a:p>
            <a:pPr lvl="1"/>
            <a:r>
              <a:rPr lang="en-US" dirty="0"/>
              <a:t>Areas ‘Integration’, ‘Java’ and ‘</a:t>
            </a:r>
            <a:r>
              <a:rPr lang="en-US" dirty="0" err="1"/>
              <a:t>Testautomation</a:t>
            </a:r>
            <a:r>
              <a:rPr lang="en-US" dirty="0"/>
              <a:t>’.</a:t>
            </a:r>
          </a:p>
          <a:p>
            <a:pPr marL="0" indent="0">
              <a:buFont typeface="Wingdings" pitchFamily="2" charset="2"/>
              <a:buNone/>
            </a:pPr>
            <a:endParaRPr lang="sv" sz="2400" dirty="0">
              <a:solidFill>
                <a:srgbClr val="000000"/>
              </a:solidFill>
            </a:endParaRPr>
          </a:p>
        </p:txBody>
      </p:sp>
    </p:spTree>
    <p:extLst>
      <p:ext uri="{BB962C8B-B14F-4D97-AF65-F5344CB8AC3E}">
        <p14:creationId xmlns:p14="http://schemas.microsoft.com/office/powerpoint/2010/main" val="3887799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Solution Exercise 2</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258996" y="1004782"/>
            <a:ext cx="8959437" cy="3902144"/>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sv" sz="2400" dirty="0"/>
              <a:t>Walk thru of suggested solution.</a:t>
            </a:r>
          </a:p>
          <a:p>
            <a:r>
              <a:rPr lang="sv" sz="2400" dirty="0"/>
              <a:t>Did we fullfill our task?</a:t>
            </a:r>
          </a:p>
          <a:p>
            <a:r>
              <a:rPr lang="sv" sz="2400" dirty="0"/>
              <a:t>Walk thru of simplified solution.</a:t>
            </a:r>
          </a:p>
          <a:p>
            <a:r>
              <a:rPr lang="sv" sz="2400" dirty="0"/>
              <a:t>What about correct info and testdata?</a:t>
            </a:r>
          </a:p>
          <a:p>
            <a:pPr marL="0" indent="0">
              <a:buNone/>
            </a:pPr>
            <a:endParaRPr lang="sv" sz="2000" dirty="0"/>
          </a:p>
        </p:txBody>
      </p:sp>
    </p:spTree>
    <p:extLst>
      <p:ext uri="{BB962C8B-B14F-4D97-AF65-F5344CB8AC3E}">
        <p14:creationId xmlns:p14="http://schemas.microsoft.com/office/powerpoint/2010/main" val="22986183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a:xfrm>
            <a:off x="360000" y="377373"/>
            <a:ext cx="7240950" cy="534912"/>
          </a:xfrm>
        </p:spPr>
        <p:txBody>
          <a:bodyPr/>
          <a:lstStyle/>
          <a:p>
            <a:r>
              <a:rPr lang="en-US" sz="3200" dirty="0"/>
              <a:t>Data Driven Tests</a:t>
            </a:r>
            <a:endParaRPr lang="sv-SE" dirty="0"/>
          </a:p>
        </p:txBody>
      </p:sp>
      <p:sp>
        <p:nvSpPr>
          <p:cNvPr id="5" name="TextBox 4">
            <a:extLst>
              <a:ext uri="{FF2B5EF4-FFF2-40B4-BE49-F238E27FC236}">
                <a16:creationId xmlns:a16="http://schemas.microsoft.com/office/drawing/2014/main" id="{5D3BA3C4-2D56-4226-9001-04AF10E6AB5F}"/>
              </a:ext>
            </a:extLst>
          </p:cNvPr>
          <p:cNvSpPr txBox="1"/>
          <p:nvPr/>
        </p:nvSpPr>
        <p:spPr>
          <a:xfrm>
            <a:off x="258995" y="1015845"/>
            <a:ext cx="8771231" cy="1384995"/>
          </a:xfrm>
          <a:prstGeom prst="rect">
            <a:avLst/>
          </a:prstGeom>
          <a:noFill/>
        </p:spPr>
        <p:txBody>
          <a:bodyPr wrap="square">
            <a:spAutoFit/>
          </a:bodyPr>
          <a:lstStyle/>
          <a:p>
            <a:pPr marL="342900" indent="-342900">
              <a:buFont typeface="Wingdings" panose="05000000000000000000" pitchFamily="2" charset="2"/>
              <a:buChar char="§"/>
            </a:pPr>
            <a:r>
              <a:rPr lang="en-US" sz="2400" dirty="0"/>
              <a:t>Why DDT?</a:t>
            </a:r>
          </a:p>
          <a:p>
            <a:pPr marL="800078" lvl="1" indent="-342900">
              <a:buFont typeface="Wingdings" panose="05000000000000000000" pitchFamily="2" charset="2"/>
              <a:buChar char="§"/>
            </a:pPr>
            <a:r>
              <a:rPr lang="en-US" sz="2000" dirty="0"/>
              <a:t>Same logic with many boundary or partitioning values.</a:t>
            </a:r>
          </a:p>
          <a:p>
            <a:pPr marL="800078" lvl="1" indent="-342900">
              <a:buFont typeface="Wingdings" panose="05000000000000000000" pitchFamily="2" charset="2"/>
              <a:buChar char="§"/>
            </a:pPr>
            <a:r>
              <a:rPr lang="en-US" sz="2000" dirty="0"/>
              <a:t>Separate test data from tests (code).</a:t>
            </a:r>
          </a:p>
          <a:p>
            <a:pPr marL="800078" lvl="1" indent="-342900">
              <a:buFont typeface="Wingdings" panose="05000000000000000000" pitchFamily="2" charset="2"/>
              <a:buChar char="§"/>
            </a:pPr>
            <a:r>
              <a:rPr lang="en-US" sz="2000" dirty="0"/>
              <a:t>Make automated tests easier to maintain.</a:t>
            </a:r>
          </a:p>
        </p:txBody>
      </p:sp>
    </p:spTree>
    <p:extLst>
      <p:ext uri="{BB962C8B-B14F-4D97-AF65-F5344CB8AC3E}">
        <p14:creationId xmlns:p14="http://schemas.microsoft.com/office/powerpoint/2010/main" val="18244257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a:xfrm>
            <a:off x="360000" y="377373"/>
            <a:ext cx="7240950" cy="534912"/>
          </a:xfrm>
        </p:spPr>
        <p:txBody>
          <a:bodyPr/>
          <a:lstStyle/>
          <a:p>
            <a:r>
              <a:rPr lang="en-US" sz="3200" dirty="0"/>
              <a:t>Data Driven Tests</a:t>
            </a:r>
            <a:endParaRPr lang="sv-SE" dirty="0"/>
          </a:p>
        </p:txBody>
      </p:sp>
      <p:sp>
        <p:nvSpPr>
          <p:cNvPr id="5" name="TextBox 4">
            <a:extLst>
              <a:ext uri="{FF2B5EF4-FFF2-40B4-BE49-F238E27FC236}">
                <a16:creationId xmlns:a16="http://schemas.microsoft.com/office/drawing/2014/main" id="{5D3BA3C4-2D56-4226-9001-04AF10E6AB5F}"/>
              </a:ext>
            </a:extLst>
          </p:cNvPr>
          <p:cNvSpPr txBox="1"/>
          <p:nvPr/>
        </p:nvSpPr>
        <p:spPr>
          <a:xfrm>
            <a:off x="258995" y="1015845"/>
            <a:ext cx="8771231" cy="2954655"/>
          </a:xfrm>
          <a:prstGeom prst="rect">
            <a:avLst/>
          </a:prstGeom>
          <a:noFill/>
        </p:spPr>
        <p:txBody>
          <a:bodyPr wrap="square">
            <a:spAutoFit/>
          </a:bodyPr>
          <a:lstStyle/>
          <a:p>
            <a:pPr marL="342900" indent="-342900">
              <a:buFont typeface="Wingdings" panose="05000000000000000000" pitchFamily="2" charset="2"/>
              <a:buChar char="§"/>
            </a:pPr>
            <a:r>
              <a:rPr lang="en-US" sz="2400" dirty="0"/>
              <a:t>Cypress handles fixed (test) data in fixtures.</a:t>
            </a:r>
          </a:p>
          <a:p>
            <a:pPr marL="800078" lvl="1" indent="-342900">
              <a:buFont typeface="Wingdings" panose="05000000000000000000" pitchFamily="2" charset="2"/>
              <a:buChar char="§"/>
            </a:pPr>
            <a:r>
              <a:rPr lang="en-US" sz="2000" dirty="0"/>
              <a:t>A fixture is a json-file encapsulating the data your tests need.</a:t>
            </a:r>
          </a:p>
          <a:p>
            <a:pPr marL="800078" lvl="1" indent="-342900">
              <a:buFont typeface="Wingdings" panose="05000000000000000000" pitchFamily="2" charset="2"/>
              <a:buChar char="§"/>
            </a:pPr>
            <a:r>
              <a:rPr lang="en-US" sz="2000" dirty="0"/>
              <a:t>Fixture files are placed in ./cypress/fixtures.</a:t>
            </a:r>
          </a:p>
          <a:p>
            <a:pPr marL="800078" lvl="1" indent="-342900">
              <a:buFont typeface="Wingdings" panose="05000000000000000000" pitchFamily="2" charset="2"/>
              <a:buChar char="§"/>
            </a:pPr>
            <a:r>
              <a:rPr lang="en-US" sz="2000" dirty="0"/>
              <a:t>They are loaded in your tests with command </a:t>
            </a:r>
            <a:r>
              <a:rPr lang="en-US" sz="2000" dirty="0" err="1"/>
              <a:t>cy.fixture</a:t>
            </a:r>
            <a:r>
              <a:rPr lang="en-US" sz="2000" dirty="0"/>
              <a:t>(</a:t>
            </a:r>
            <a:r>
              <a:rPr lang="en-US" sz="2000" dirty="0" err="1"/>
              <a:t>filePath</a:t>
            </a:r>
            <a:r>
              <a:rPr lang="en-US" sz="2000" dirty="0"/>
              <a:t>).</a:t>
            </a:r>
          </a:p>
          <a:p>
            <a:pPr marL="342900" indent="-342900">
              <a:buFont typeface="Wingdings" panose="05000000000000000000" pitchFamily="2" charset="2"/>
              <a:buChar char="§"/>
            </a:pPr>
            <a:r>
              <a:rPr lang="en-US" sz="2400" dirty="0"/>
              <a:t>Walk through of example, using our previous contact check.</a:t>
            </a:r>
          </a:p>
          <a:p>
            <a:pPr marL="800078" lvl="1" indent="-342900">
              <a:buFont typeface="Wingdings" panose="05000000000000000000" pitchFamily="2" charset="2"/>
              <a:buChar char="§"/>
            </a:pPr>
            <a:r>
              <a:rPr lang="en-US" sz="2000" dirty="0"/>
              <a:t>Simplify our tests - </a:t>
            </a:r>
            <a:r>
              <a:rPr lang="en-US" sz="1400" noProof="0" dirty="0"/>
              <a:t>./cypress/integration/solutions/exercises/ex2_simple1_spec.ts</a:t>
            </a:r>
          </a:p>
          <a:p>
            <a:pPr marL="800078" lvl="1" indent="-342900">
              <a:buFont typeface="Wingdings" panose="05000000000000000000" pitchFamily="2" charset="2"/>
              <a:buChar char="§"/>
            </a:pPr>
            <a:r>
              <a:rPr lang="en-US" sz="2000" dirty="0"/>
              <a:t>Make them data driven</a:t>
            </a:r>
            <a:r>
              <a:rPr lang="en-US" sz="1400" dirty="0"/>
              <a:t> - </a:t>
            </a:r>
            <a:r>
              <a:rPr lang="en-US" sz="1400" noProof="0" dirty="0"/>
              <a:t>./cypress/integration/solutions/exercises/</a:t>
            </a:r>
            <a:r>
              <a:rPr lang="en-US" sz="1400" dirty="0"/>
              <a:t>ex2_dd1_spec.ts</a:t>
            </a:r>
            <a:endParaRPr lang="en-US" sz="2000" dirty="0"/>
          </a:p>
          <a:p>
            <a:pPr marL="800078" lvl="1" indent="-342900">
              <a:buFont typeface="Wingdings" panose="05000000000000000000" pitchFamily="2" charset="2"/>
              <a:buChar char="§"/>
            </a:pPr>
            <a:r>
              <a:rPr lang="en-US" sz="2000" dirty="0"/>
              <a:t>Our </a:t>
            </a:r>
            <a:r>
              <a:rPr lang="en-US" sz="2000" dirty="0" err="1"/>
              <a:t>testdata</a:t>
            </a:r>
            <a:r>
              <a:rPr lang="en-US" sz="2000" dirty="0"/>
              <a:t> - </a:t>
            </a:r>
            <a:r>
              <a:rPr lang="en-US" sz="1400" dirty="0"/>
              <a:t>./cypress/fixtures/</a:t>
            </a:r>
            <a:r>
              <a:rPr lang="en-US" sz="1400" dirty="0" err="1"/>
              <a:t>sysutvcontacts.json</a:t>
            </a:r>
            <a:r>
              <a:rPr lang="en-US" sz="2000" dirty="0"/>
              <a:t> </a:t>
            </a:r>
          </a:p>
          <a:p>
            <a:endParaRPr lang="en-US" dirty="0"/>
          </a:p>
        </p:txBody>
      </p:sp>
    </p:spTree>
    <p:extLst>
      <p:ext uri="{BB962C8B-B14F-4D97-AF65-F5344CB8AC3E}">
        <p14:creationId xmlns:p14="http://schemas.microsoft.com/office/powerpoint/2010/main" val="7568115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a:xfrm>
            <a:off x="360000" y="377373"/>
            <a:ext cx="7240950" cy="534912"/>
          </a:xfrm>
        </p:spPr>
        <p:txBody>
          <a:bodyPr/>
          <a:lstStyle/>
          <a:p>
            <a:r>
              <a:rPr lang="en-US" sz="3200" dirty="0"/>
              <a:t>Dynamic value checking</a:t>
            </a:r>
            <a:endParaRPr lang="sv-SE" dirty="0"/>
          </a:p>
        </p:txBody>
      </p:sp>
      <p:sp>
        <p:nvSpPr>
          <p:cNvPr id="5" name="TextBox 4">
            <a:extLst>
              <a:ext uri="{FF2B5EF4-FFF2-40B4-BE49-F238E27FC236}">
                <a16:creationId xmlns:a16="http://schemas.microsoft.com/office/drawing/2014/main" id="{5D3BA3C4-2D56-4226-9001-04AF10E6AB5F}"/>
              </a:ext>
            </a:extLst>
          </p:cNvPr>
          <p:cNvSpPr txBox="1"/>
          <p:nvPr/>
        </p:nvSpPr>
        <p:spPr>
          <a:xfrm>
            <a:off x="258995" y="1015845"/>
            <a:ext cx="8771231" cy="1384995"/>
          </a:xfrm>
          <a:prstGeom prst="rect">
            <a:avLst/>
          </a:prstGeom>
          <a:noFill/>
        </p:spPr>
        <p:txBody>
          <a:bodyPr wrap="square">
            <a:spAutoFit/>
          </a:bodyPr>
          <a:lstStyle/>
          <a:p>
            <a:pPr marL="342900" indent="-342900">
              <a:buFont typeface="Wingdings" panose="05000000000000000000" pitchFamily="2" charset="2"/>
              <a:buChar char="§"/>
            </a:pPr>
            <a:r>
              <a:rPr lang="en-US" sz="2400" dirty="0"/>
              <a:t>Checking value changes on a subject</a:t>
            </a:r>
          </a:p>
          <a:p>
            <a:pPr marL="800078" lvl="1" indent="-342900">
              <a:buFont typeface="Wingdings" panose="05000000000000000000" pitchFamily="2" charset="2"/>
              <a:buChar char="§"/>
            </a:pPr>
            <a:r>
              <a:rPr lang="en-US" dirty="0"/>
              <a:t>For example, total price in cart when adding a new item</a:t>
            </a:r>
          </a:p>
          <a:p>
            <a:pPr marL="342900" indent="-342900">
              <a:buFont typeface="Wingdings" panose="05000000000000000000" pitchFamily="2" charset="2"/>
              <a:buChar char="§"/>
            </a:pPr>
            <a:r>
              <a:rPr lang="en-US" sz="2400" dirty="0"/>
              <a:t>Best shown in following example</a:t>
            </a:r>
          </a:p>
          <a:p>
            <a:pPr marL="800078" lvl="1" indent="-342900">
              <a:buFont typeface="Wingdings" panose="05000000000000000000" pitchFamily="2" charset="2"/>
              <a:buChar char="§"/>
            </a:pPr>
            <a:r>
              <a:rPr lang="en-US" dirty="0"/>
              <a:t>https://www.saucedemo.com/</a:t>
            </a:r>
          </a:p>
        </p:txBody>
      </p:sp>
    </p:spTree>
    <p:extLst>
      <p:ext uri="{BB962C8B-B14F-4D97-AF65-F5344CB8AC3E}">
        <p14:creationId xmlns:p14="http://schemas.microsoft.com/office/powerpoint/2010/main" val="1788327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D3BA3C4-2D56-4226-9001-04AF10E6AB5F}"/>
              </a:ext>
            </a:extLst>
          </p:cNvPr>
          <p:cNvSpPr txBox="1"/>
          <p:nvPr/>
        </p:nvSpPr>
        <p:spPr>
          <a:xfrm>
            <a:off x="117987" y="1015845"/>
            <a:ext cx="8912239" cy="3970318"/>
          </a:xfrm>
          <a:prstGeom prst="rect">
            <a:avLst/>
          </a:prstGeom>
          <a:noFill/>
        </p:spPr>
        <p:txBody>
          <a:bodyPr wrap="square">
            <a:spAutoFit/>
          </a:bodyPr>
          <a:lstStyle/>
          <a:p>
            <a:r>
              <a:rPr lang="en-US" b="0" i="0" dirty="0">
                <a:solidFill>
                  <a:srgbClr val="201F1E"/>
                </a:solidFill>
                <a:effectLst/>
              </a:rPr>
              <a:t>BDD, TDD, etc. are not testing. </a:t>
            </a:r>
            <a:br>
              <a:rPr lang="en-US" b="0" i="0" dirty="0">
                <a:solidFill>
                  <a:srgbClr val="201F1E"/>
                </a:solidFill>
                <a:effectLst/>
              </a:rPr>
            </a:br>
            <a:r>
              <a:rPr lang="en-US" b="0" i="0" dirty="0">
                <a:solidFill>
                  <a:srgbClr val="201F1E"/>
                </a:solidFill>
                <a:effectLst/>
              </a:rPr>
              <a:t>They discourage imaginative critical thinking, which is the hallmark of genuine testing. They are shallow, algorithmically-driven checking processes.</a:t>
            </a:r>
            <a:br>
              <a:rPr lang="en-US" dirty="0"/>
            </a:br>
            <a:br>
              <a:rPr lang="en-US" dirty="0"/>
            </a:br>
            <a:r>
              <a:rPr lang="en-US" b="0" i="0" dirty="0">
                <a:solidFill>
                  <a:srgbClr val="201F1E"/>
                </a:solidFill>
                <a:effectLst/>
              </a:rPr>
              <a:t>I am not criticizing them as development practices. </a:t>
            </a:r>
            <a:br>
              <a:rPr lang="en-US" b="0" i="0" dirty="0">
                <a:solidFill>
                  <a:srgbClr val="201F1E"/>
                </a:solidFill>
                <a:effectLst/>
              </a:rPr>
            </a:br>
            <a:r>
              <a:rPr lang="en-US" b="0" i="0" dirty="0">
                <a:solidFill>
                  <a:srgbClr val="201F1E"/>
                </a:solidFill>
                <a:effectLst/>
              </a:rPr>
              <a:t>But to call them testing has done tremendous damage to the testing field. </a:t>
            </a:r>
            <a:br>
              <a:rPr lang="en-US" b="0" i="0" dirty="0">
                <a:solidFill>
                  <a:srgbClr val="201F1E"/>
                </a:solidFill>
                <a:effectLst/>
              </a:rPr>
            </a:br>
            <a:r>
              <a:rPr lang="en-US" b="0" i="0" dirty="0">
                <a:solidFill>
                  <a:srgbClr val="201F1E"/>
                </a:solidFill>
                <a:effectLst/>
              </a:rPr>
              <a:t>Really, the whole idea of testing professionalism has gotten derailed by programmers who confuse the creative process of testing with algorithmic output checking.</a:t>
            </a:r>
            <a:br>
              <a:rPr lang="en-US" dirty="0"/>
            </a:br>
            <a:br>
              <a:rPr lang="en-US" dirty="0"/>
            </a:br>
            <a:r>
              <a:rPr lang="en-US" b="0" i="0" dirty="0">
                <a:solidFill>
                  <a:srgbClr val="201F1E"/>
                </a:solidFill>
                <a:effectLst/>
              </a:rPr>
              <a:t>Yes, testing— real testing— can be integrated with Agile. </a:t>
            </a:r>
            <a:br>
              <a:rPr lang="en-US" b="0" i="0" dirty="0">
                <a:solidFill>
                  <a:srgbClr val="201F1E"/>
                </a:solidFill>
                <a:effectLst/>
              </a:rPr>
            </a:br>
            <a:r>
              <a:rPr lang="en-US" b="0" i="0" dirty="0">
                <a:solidFill>
                  <a:srgbClr val="201F1E"/>
                </a:solidFill>
                <a:effectLst/>
              </a:rPr>
              <a:t>It involves inviting people in who focus on finding problems, rather than using mere positive thinking and “collaboration!” and emoji magic to get us to a good release.</a:t>
            </a:r>
          </a:p>
          <a:p>
            <a:endParaRPr lang="en-US" dirty="0">
              <a:solidFill>
                <a:srgbClr val="201F1E"/>
              </a:solidFill>
            </a:endParaRPr>
          </a:p>
          <a:p>
            <a:r>
              <a:rPr lang="en-US" i="1" dirty="0">
                <a:solidFill>
                  <a:srgbClr val="201F1E"/>
                </a:solidFill>
              </a:rPr>
              <a:t>“James Bach”</a:t>
            </a:r>
            <a:endParaRPr lang="en-US" i="1" dirty="0"/>
          </a:p>
        </p:txBody>
      </p:sp>
    </p:spTree>
    <p:extLst>
      <p:ext uri="{BB962C8B-B14F-4D97-AF65-F5344CB8AC3E}">
        <p14:creationId xmlns:p14="http://schemas.microsoft.com/office/powerpoint/2010/main" val="9289835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Cypress Configuration</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324926" y="1004782"/>
            <a:ext cx="9365412" cy="4026506"/>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Cypress default settings are defined in the file ./</a:t>
            </a:r>
            <a:r>
              <a:rPr lang="en-US" dirty="0" err="1"/>
              <a:t>cypress.json</a:t>
            </a:r>
            <a:endParaRPr lang="en-US" dirty="0"/>
          </a:p>
          <a:p>
            <a:pPr lvl="1"/>
            <a:r>
              <a:rPr lang="en-US" sz="1800" dirty="0">
                <a:solidFill>
                  <a:srgbClr val="000000"/>
                </a:solidFill>
              </a:rPr>
              <a:t>The file is created when running Cypress first time</a:t>
            </a:r>
          </a:p>
          <a:p>
            <a:pPr lvl="1"/>
            <a:r>
              <a:rPr lang="en-US" sz="1800" dirty="0">
                <a:solidFill>
                  <a:srgbClr val="000000"/>
                </a:solidFill>
              </a:rPr>
              <a:t>The file is initially empty, so it’s used to change standard default settings</a:t>
            </a:r>
          </a:p>
          <a:p>
            <a:pPr lvl="1"/>
            <a:r>
              <a:rPr lang="en-US" sz="1800" dirty="0">
                <a:solidFill>
                  <a:srgbClr val="000000"/>
                </a:solidFill>
              </a:rPr>
              <a:t>There are many settings you can change, read more on:</a:t>
            </a:r>
            <a:br>
              <a:rPr lang="en-US" sz="1800" dirty="0">
                <a:solidFill>
                  <a:srgbClr val="000000"/>
                </a:solidFill>
              </a:rPr>
            </a:br>
            <a:r>
              <a:rPr lang="en-US" sz="1800" dirty="0">
                <a:solidFill>
                  <a:srgbClr val="000000"/>
                </a:solidFill>
                <a:hlinkClick r:id="rId3"/>
              </a:rPr>
              <a:t>https://docs.cypress.io/guides/references/configuration#cypress-json</a:t>
            </a:r>
            <a:endParaRPr lang="en-US" sz="1800" dirty="0">
              <a:solidFill>
                <a:srgbClr val="000000"/>
              </a:solidFill>
            </a:endParaRPr>
          </a:p>
          <a:p>
            <a:pPr lvl="1"/>
            <a:r>
              <a:rPr lang="en-US" sz="1800" dirty="0">
                <a:solidFill>
                  <a:srgbClr val="000000"/>
                </a:solidFill>
              </a:rPr>
              <a:t>Set web browser window size: {  "</a:t>
            </a:r>
            <a:r>
              <a:rPr lang="en-US" sz="1800" dirty="0" err="1">
                <a:solidFill>
                  <a:srgbClr val="000000"/>
                </a:solidFill>
              </a:rPr>
              <a:t>viewportWidth</a:t>
            </a:r>
            <a:r>
              <a:rPr lang="en-US" sz="1800" dirty="0">
                <a:solidFill>
                  <a:srgbClr val="000000"/>
                </a:solidFill>
              </a:rPr>
              <a:t>": 1200,  "</a:t>
            </a:r>
            <a:r>
              <a:rPr lang="en-US" sz="1800" dirty="0" err="1">
                <a:solidFill>
                  <a:srgbClr val="000000"/>
                </a:solidFill>
              </a:rPr>
              <a:t>viewportHeight</a:t>
            </a:r>
            <a:r>
              <a:rPr lang="en-US" sz="1800" dirty="0">
                <a:solidFill>
                  <a:srgbClr val="000000"/>
                </a:solidFill>
              </a:rPr>
              <a:t>": 1000}</a:t>
            </a:r>
          </a:p>
          <a:p>
            <a:pPr lvl="1"/>
            <a:r>
              <a:rPr lang="en-US" sz="1800" dirty="0">
                <a:solidFill>
                  <a:srgbClr val="000000"/>
                </a:solidFill>
              </a:rPr>
              <a:t>Can also be set with command (in code): </a:t>
            </a:r>
            <a:r>
              <a:rPr lang="en-US" sz="1800" dirty="0" err="1">
                <a:solidFill>
                  <a:srgbClr val="000000"/>
                </a:solidFill>
              </a:rPr>
              <a:t>cy.viewport</a:t>
            </a:r>
            <a:r>
              <a:rPr lang="en-US" sz="1800" dirty="0">
                <a:solidFill>
                  <a:srgbClr val="000000"/>
                </a:solidFill>
              </a:rPr>
              <a:t>()</a:t>
            </a:r>
          </a:p>
          <a:p>
            <a:pPr lvl="1"/>
            <a:r>
              <a:rPr lang="en-US" sz="1800" dirty="0">
                <a:solidFill>
                  <a:srgbClr val="000000"/>
                </a:solidFill>
              </a:rPr>
              <a:t>Help on Cypress commands can be accessed with: https://docs.cypress.io/api/commands/viewport </a:t>
            </a:r>
          </a:p>
          <a:p>
            <a:pPr lvl="1"/>
            <a:r>
              <a:rPr lang="en-US" sz="1800" dirty="0">
                <a:solidFill>
                  <a:srgbClr val="000000"/>
                </a:solidFill>
              </a:rPr>
              <a:t>Change size of chrome window by adding setting to file: ./cypress/plugins/index.js</a:t>
            </a:r>
          </a:p>
          <a:p>
            <a:pPr lvl="2"/>
            <a:r>
              <a:rPr lang="sv" sz="1300" dirty="0">
                <a:solidFill>
                  <a:srgbClr val="000000"/>
                </a:solidFill>
              </a:rPr>
              <a:t>Copy ./workshop/</a:t>
            </a:r>
            <a:r>
              <a:rPr lang="en-US" sz="1300" dirty="0">
                <a:solidFill>
                  <a:srgbClr val="000000"/>
                </a:solidFill>
              </a:rPr>
              <a:t>cypress-plugin-index.js to ./cypress/plugins/index.js</a:t>
            </a:r>
            <a:endParaRPr lang="sv" sz="1300" dirty="0">
              <a:solidFill>
                <a:srgbClr val="000000"/>
              </a:solidFill>
            </a:endParaRPr>
          </a:p>
        </p:txBody>
      </p:sp>
    </p:spTree>
    <p:extLst>
      <p:ext uri="{BB962C8B-B14F-4D97-AF65-F5344CB8AC3E}">
        <p14:creationId xmlns:p14="http://schemas.microsoft.com/office/powerpoint/2010/main" val="299999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dirty="0"/>
              <a:t>Cypress Workshop</a:t>
            </a:r>
            <a:endParaRPr lang="sv-SE" dirty="0"/>
          </a:p>
        </p:txBody>
      </p:sp>
      <p:sp>
        <p:nvSpPr>
          <p:cNvPr id="6" name="Text Placeholder 5">
            <a:extLst>
              <a:ext uri="{FF2B5EF4-FFF2-40B4-BE49-F238E27FC236}">
                <a16:creationId xmlns:a16="http://schemas.microsoft.com/office/drawing/2014/main" id="{0136D319-3EA4-4A57-9933-E59C7C895815}"/>
              </a:ext>
            </a:extLst>
          </p:cNvPr>
          <p:cNvSpPr>
            <a:spLocks noGrp="1"/>
          </p:cNvSpPr>
          <p:nvPr>
            <p:ph type="body" sz="quarter" idx="10"/>
          </p:nvPr>
        </p:nvSpPr>
        <p:spPr>
          <a:xfrm>
            <a:off x="404833" y="1185573"/>
            <a:ext cx="6520950" cy="3511084"/>
          </a:xfrm>
        </p:spPr>
        <p:txBody>
          <a:bodyPr/>
          <a:lstStyle/>
          <a:p>
            <a:pPr marL="457200" lvl="0" indent="-381000">
              <a:lnSpc>
                <a:spcPct val="115000"/>
              </a:lnSpc>
              <a:spcBef>
                <a:spcPts val="0"/>
              </a:spcBef>
              <a:buClr>
                <a:srgbClr val="000000"/>
              </a:buClr>
              <a:buSzPct val="166666"/>
              <a:buFont typeface="Arial"/>
              <a:buChar char="•"/>
            </a:pPr>
            <a:r>
              <a:rPr lang="en-US" sz="2000" dirty="0"/>
              <a:t>Why Cypress?</a:t>
            </a:r>
          </a:p>
          <a:p>
            <a:pPr marL="457200" lvl="0" indent="-381000">
              <a:lnSpc>
                <a:spcPct val="115000"/>
              </a:lnSpc>
              <a:spcBef>
                <a:spcPts val="0"/>
              </a:spcBef>
              <a:buClr>
                <a:srgbClr val="000000"/>
              </a:buClr>
              <a:buSzPct val="166666"/>
              <a:buFont typeface="Arial"/>
              <a:buChar char="•"/>
            </a:pPr>
            <a:r>
              <a:rPr lang="en-US" sz="2000" dirty="0"/>
              <a:t>Cypress vs Selenium.</a:t>
            </a:r>
            <a:endParaRPr lang="sv-SE" sz="2000" dirty="0"/>
          </a:p>
          <a:p>
            <a:pPr marL="457200" lvl="0" indent="-381000">
              <a:lnSpc>
                <a:spcPct val="115000"/>
              </a:lnSpc>
              <a:spcBef>
                <a:spcPts val="0"/>
              </a:spcBef>
              <a:buClr>
                <a:srgbClr val="000000"/>
              </a:buClr>
              <a:buSzPct val="166666"/>
              <a:buFont typeface="Arial"/>
              <a:buChar char="•"/>
            </a:pPr>
            <a:r>
              <a:rPr lang="en-US" sz="2000" dirty="0"/>
              <a:t>First Test, walkthrough and cypress tutorial.</a:t>
            </a:r>
          </a:p>
          <a:p>
            <a:pPr marL="457200" lvl="0" indent="-381000">
              <a:lnSpc>
                <a:spcPct val="115000"/>
              </a:lnSpc>
              <a:spcBef>
                <a:spcPts val="0"/>
              </a:spcBef>
              <a:buClr>
                <a:srgbClr val="000000"/>
              </a:buClr>
              <a:buSzPct val="166666"/>
              <a:buFont typeface="Arial"/>
              <a:buChar char="•"/>
            </a:pPr>
            <a:r>
              <a:rPr lang="en-US" sz="2000" dirty="0"/>
              <a:t>Exercise with walkthrough of solution.</a:t>
            </a:r>
          </a:p>
          <a:p>
            <a:pPr marL="457200" lvl="0" indent="-381000">
              <a:lnSpc>
                <a:spcPct val="115000"/>
              </a:lnSpc>
              <a:spcBef>
                <a:spcPts val="0"/>
              </a:spcBef>
              <a:buClr>
                <a:srgbClr val="000000"/>
              </a:buClr>
              <a:buSzPct val="166666"/>
              <a:buFont typeface="Arial"/>
              <a:buChar char="•"/>
            </a:pPr>
            <a:r>
              <a:rPr lang="en-US" sz="2000" dirty="0"/>
              <a:t>What is Typescript and why use it?</a:t>
            </a:r>
          </a:p>
          <a:p>
            <a:pPr marL="457200" lvl="0" indent="-381000">
              <a:lnSpc>
                <a:spcPct val="115000"/>
              </a:lnSpc>
              <a:spcBef>
                <a:spcPts val="0"/>
              </a:spcBef>
              <a:buClr>
                <a:srgbClr val="000000"/>
              </a:buClr>
              <a:buSzPct val="166666"/>
              <a:buFont typeface="Arial"/>
              <a:buChar char="•"/>
            </a:pPr>
            <a:r>
              <a:rPr lang="en-US" sz="2000" dirty="0"/>
              <a:t>Install Typescript for Cypress.</a:t>
            </a:r>
          </a:p>
          <a:p>
            <a:pPr marL="457200" lvl="0" indent="-381000">
              <a:lnSpc>
                <a:spcPct val="115000"/>
              </a:lnSpc>
              <a:spcBef>
                <a:spcPts val="0"/>
              </a:spcBef>
              <a:buClr>
                <a:srgbClr val="000000"/>
              </a:buClr>
              <a:buSzPct val="166666"/>
              <a:buFont typeface="Arial"/>
              <a:buChar char="•"/>
            </a:pPr>
            <a:r>
              <a:rPr lang="en-US" dirty="0"/>
              <a:t>Page Object Modell, examples and exercise.</a:t>
            </a:r>
          </a:p>
          <a:p>
            <a:pPr marL="457200" lvl="0" indent="-381000">
              <a:lnSpc>
                <a:spcPct val="115000"/>
              </a:lnSpc>
              <a:spcBef>
                <a:spcPts val="0"/>
              </a:spcBef>
              <a:buClr>
                <a:srgbClr val="000000"/>
              </a:buClr>
              <a:buSzPct val="166666"/>
              <a:buFont typeface="Arial"/>
              <a:buChar char="•"/>
            </a:pPr>
            <a:r>
              <a:rPr lang="en-US" dirty="0"/>
              <a:t>Data Driven Tests, walk through of example.</a:t>
            </a:r>
          </a:p>
          <a:p>
            <a:pPr marL="457200" lvl="0" indent="-381000">
              <a:lnSpc>
                <a:spcPct val="115000"/>
              </a:lnSpc>
              <a:spcBef>
                <a:spcPts val="0"/>
              </a:spcBef>
              <a:buClr>
                <a:srgbClr val="000000"/>
              </a:buClr>
              <a:buSzPct val="166666"/>
              <a:buFont typeface="Arial"/>
              <a:buChar char="•"/>
            </a:pPr>
            <a:r>
              <a:rPr lang="en-US" dirty="0"/>
              <a:t>Dynamic Value Checking.</a:t>
            </a:r>
          </a:p>
          <a:p>
            <a:pPr marL="457200" lvl="0" indent="-381000">
              <a:lnSpc>
                <a:spcPct val="115000"/>
              </a:lnSpc>
              <a:spcBef>
                <a:spcPts val="0"/>
              </a:spcBef>
              <a:buClr>
                <a:srgbClr val="000000"/>
              </a:buClr>
              <a:buSzPct val="166666"/>
              <a:buFont typeface="Arial"/>
              <a:buChar char="•"/>
            </a:pPr>
            <a:endParaRPr lang="en-US" sz="2000" dirty="0"/>
          </a:p>
          <a:p>
            <a:pPr marL="0" indent="0">
              <a:buNone/>
            </a:pPr>
            <a:endParaRPr lang="en-US" dirty="0"/>
          </a:p>
        </p:txBody>
      </p:sp>
    </p:spTree>
    <p:extLst>
      <p:ext uri="{BB962C8B-B14F-4D97-AF65-F5344CB8AC3E}">
        <p14:creationId xmlns:p14="http://schemas.microsoft.com/office/powerpoint/2010/main" val="3761848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Why Cypress</a:t>
            </a:r>
            <a:r>
              <a:rPr lang="sv-SE" dirty="0"/>
              <a:t>?</a:t>
            </a:r>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457199" y="1382238"/>
            <a:ext cx="9011094" cy="2908920"/>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81000">
              <a:lnSpc>
                <a:spcPct val="115000"/>
              </a:lnSpc>
              <a:spcBef>
                <a:spcPts val="0"/>
              </a:spcBef>
              <a:buClr>
                <a:srgbClr val="000000"/>
              </a:buClr>
              <a:buSzPct val="166666"/>
              <a:buFont typeface="Arial"/>
              <a:buChar char="•"/>
            </a:pPr>
            <a:r>
              <a:rPr lang="en-US" dirty="0"/>
              <a:t>Like modern frontend frameworks, it’s based on JavaScript.</a:t>
            </a:r>
          </a:p>
          <a:p>
            <a:pPr marL="457200" indent="-381000">
              <a:lnSpc>
                <a:spcPct val="115000"/>
              </a:lnSpc>
              <a:spcBef>
                <a:spcPts val="0"/>
              </a:spcBef>
              <a:buClr>
                <a:srgbClr val="000000"/>
              </a:buClr>
              <a:buSzPct val="166666"/>
              <a:buFont typeface="Arial"/>
              <a:buChar char="•"/>
            </a:pPr>
            <a:r>
              <a:rPr lang="en-US" dirty="0"/>
              <a:t>No waits.</a:t>
            </a:r>
          </a:p>
          <a:p>
            <a:pPr marL="457200" indent="-381000">
              <a:lnSpc>
                <a:spcPct val="115000"/>
              </a:lnSpc>
              <a:spcBef>
                <a:spcPts val="0"/>
              </a:spcBef>
              <a:buClr>
                <a:srgbClr val="000000"/>
              </a:buClr>
              <a:buSzPct val="166666"/>
              <a:buFont typeface="Arial"/>
              <a:buChar char="•"/>
            </a:pPr>
            <a:r>
              <a:rPr lang="en-US" dirty="0"/>
              <a:t>Time travel.</a:t>
            </a:r>
          </a:p>
          <a:p>
            <a:pPr marL="457200" indent="-381000">
              <a:lnSpc>
                <a:spcPct val="115000"/>
              </a:lnSpc>
              <a:spcBef>
                <a:spcPts val="0"/>
              </a:spcBef>
              <a:buClr>
                <a:srgbClr val="000000"/>
              </a:buClr>
              <a:buSzPct val="166666"/>
              <a:buFont typeface="Arial"/>
              <a:buChar char="•"/>
            </a:pPr>
            <a:r>
              <a:rPr lang="en-US" dirty="0"/>
              <a:t>Based on well known NodeJS libraries like Mocha and Chai.</a:t>
            </a:r>
          </a:p>
          <a:p>
            <a:pPr marL="457200" indent="-381000">
              <a:lnSpc>
                <a:spcPct val="115000"/>
              </a:lnSpc>
              <a:spcBef>
                <a:spcPts val="0"/>
              </a:spcBef>
              <a:buClr>
                <a:srgbClr val="000000"/>
              </a:buClr>
              <a:buSzPct val="166666"/>
              <a:buFont typeface="Arial"/>
              <a:buChar char="•"/>
            </a:pPr>
            <a:r>
              <a:rPr lang="en-US" dirty="0"/>
              <a:t>It’s a complete test tool.</a:t>
            </a:r>
          </a:p>
          <a:p>
            <a:pPr marL="0" indent="0">
              <a:buFont typeface="Wingdings" pitchFamily="2" charset="2"/>
              <a:buNone/>
            </a:pPr>
            <a:endParaRPr lang="sv" dirty="0">
              <a:solidFill>
                <a:srgbClr val="000000"/>
              </a:solidFill>
            </a:endParaRPr>
          </a:p>
        </p:txBody>
      </p:sp>
    </p:spTree>
    <p:extLst>
      <p:ext uri="{BB962C8B-B14F-4D97-AF65-F5344CB8AC3E}">
        <p14:creationId xmlns:p14="http://schemas.microsoft.com/office/powerpoint/2010/main" val="3845445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Why Cypress</a:t>
            </a:r>
            <a:r>
              <a:rPr lang="sv-SE" dirty="0"/>
              <a:t>?</a:t>
            </a:r>
          </a:p>
        </p:txBody>
      </p:sp>
      <p:pic>
        <p:nvPicPr>
          <p:cNvPr id="4" name="Picture 2" descr="Difference between cypress and Non Cypress based test frameworks">
            <a:extLst>
              <a:ext uri="{FF2B5EF4-FFF2-40B4-BE49-F238E27FC236}">
                <a16:creationId xmlns:a16="http://schemas.microsoft.com/office/drawing/2014/main" id="{192EDFCB-B9AA-44B2-8328-215CE08887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69744"/>
            <a:ext cx="9144000" cy="397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4554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normAutofit fontScale="90000"/>
          </a:bodyPr>
          <a:lstStyle/>
          <a:p>
            <a:r>
              <a:rPr lang="sv" sz="4000" dirty="0"/>
              <a:t>C</a:t>
            </a:r>
            <a:r>
              <a:rPr lang="en-US" sz="3200" dirty="0" err="1"/>
              <a:t>ypress</a:t>
            </a:r>
            <a:r>
              <a:rPr lang="sv-SE" sz="3200" dirty="0"/>
              <a:t> vs </a:t>
            </a:r>
            <a:r>
              <a:rPr lang="sv-SE" sz="3200" dirty="0" err="1"/>
              <a:t>Selenium</a:t>
            </a:r>
            <a:endParaRPr lang="sv-SE" dirty="0"/>
          </a:p>
        </p:txBody>
      </p:sp>
      <p:graphicFrame>
        <p:nvGraphicFramePr>
          <p:cNvPr id="5" name="Table 3">
            <a:extLst>
              <a:ext uri="{FF2B5EF4-FFF2-40B4-BE49-F238E27FC236}">
                <a16:creationId xmlns:a16="http://schemas.microsoft.com/office/drawing/2014/main" id="{71B412C6-6912-4CAB-9C65-2C71C7530E63}"/>
              </a:ext>
            </a:extLst>
          </p:cNvPr>
          <p:cNvGraphicFramePr>
            <a:graphicFrameLocks noGrp="1"/>
          </p:cNvGraphicFramePr>
          <p:nvPr>
            <p:extLst>
              <p:ext uri="{D42A27DB-BD31-4B8C-83A1-F6EECF244321}">
                <p14:modId xmlns:p14="http://schemas.microsoft.com/office/powerpoint/2010/main" val="2733921171"/>
              </p:ext>
            </p:extLst>
          </p:nvPr>
        </p:nvGraphicFramePr>
        <p:xfrm>
          <a:off x="438066" y="907328"/>
          <a:ext cx="8546446" cy="3670197"/>
        </p:xfrm>
        <a:graphic>
          <a:graphicData uri="http://schemas.openxmlformats.org/drawingml/2006/table">
            <a:tbl>
              <a:tblPr firstRow="1" bandRow="1">
                <a:tableStyleId>{5C22544A-7EE6-4342-B048-85BDC9FD1C3A}</a:tableStyleId>
              </a:tblPr>
              <a:tblGrid>
                <a:gridCol w="1085092">
                  <a:extLst>
                    <a:ext uri="{9D8B030D-6E8A-4147-A177-3AD203B41FA5}">
                      <a16:colId xmlns:a16="http://schemas.microsoft.com/office/drawing/2014/main" val="1758233345"/>
                    </a:ext>
                  </a:extLst>
                </a:gridCol>
                <a:gridCol w="3255275">
                  <a:extLst>
                    <a:ext uri="{9D8B030D-6E8A-4147-A177-3AD203B41FA5}">
                      <a16:colId xmlns:a16="http://schemas.microsoft.com/office/drawing/2014/main" val="209499158"/>
                    </a:ext>
                  </a:extLst>
                </a:gridCol>
                <a:gridCol w="4206079">
                  <a:extLst>
                    <a:ext uri="{9D8B030D-6E8A-4147-A177-3AD203B41FA5}">
                      <a16:colId xmlns:a16="http://schemas.microsoft.com/office/drawing/2014/main" val="165506688"/>
                    </a:ext>
                  </a:extLst>
                </a:gridCol>
              </a:tblGrid>
              <a:tr h="303174">
                <a:tc>
                  <a:txBody>
                    <a:bodyPr/>
                    <a:lstStyle/>
                    <a:p>
                      <a:r>
                        <a:rPr lang="en-US" sz="1600" dirty="0"/>
                        <a:t>Tool</a:t>
                      </a:r>
                    </a:p>
                  </a:txBody>
                  <a:tcPr/>
                </a:tc>
                <a:tc>
                  <a:txBody>
                    <a:bodyPr/>
                    <a:lstStyle/>
                    <a:p>
                      <a:r>
                        <a:rPr lang="en-US" sz="1600" dirty="0"/>
                        <a:t>Advantages</a:t>
                      </a:r>
                    </a:p>
                  </a:txBody>
                  <a:tcPr/>
                </a:tc>
                <a:tc>
                  <a:txBody>
                    <a:bodyPr/>
                    <a:lstStyle/>
                    <a:p>
                      <a:r>
                        <a:rPr lang="en-US" sz="1600" dirty="0"/>
                        <a:t>Limitations</a:t>
                      </a:r>
                    </a:p>
                  </a:txBody>
                  <a:tcPr/>
                </a:tc>
                <a:extLst>
                  <a:ext uri="{0D108BD9-81ED-4DB2-BD59-A6C34878D82A}">
                    <a16:rowId xmlns:a16="http://schemas.microsoft.com/office/drawing/2014/main" val="591945068"/>
                  </a:ext>
                </a:extLst>
              </a:tr>
              <a:tr h="1440078">
                <a:tc>
                  <a:txBody>
                    <a:bodyPr/>
                    <a:lstStyle/>
                    <a:p>
                      <a:r>
                        <a:rPr lang="en-US" sz="1600" dirty="0"/>
                        <a:t>Cypress</a:t>
                      </a:r>
                    </a:p>
                  </a:txBody>
                  <a:tcPr/>
                </a:tc>
                <a:tc>
                  <a:txBody>
                    <a:bodyPr/>
                    <a:lstStyle/>
                    <a:p>
                      <a:r>
                        <a:rPr lang="en-US" sz="1600" dirty="0"/>
                        <a:t>Time travel</a:t>
                      </a:r>
                      <a:br>
                        <a:rPr lang="en-US" sz="1600" dirty="0"/>
                      </a:br>
                      <a:r>
                        <a:rPr lang="en-US" sz="1600" dirty="0"/>
                        <a:t>No wait’s</a:t>
                      </a:r>
                    </a:p>
                    <a:p>
                      <a:r>
                        <a:rPr lang="en-US" sz="1600" dirty="0"/>
                        <a:t>Automatic scrolling</a:t>
                      </a:r>
                    </a:p>
                    <a:p>
                      <a:r>
                        <a:rPr lang="en-US" sz="1600" dirty="0"/>
                        <a:t>Command execution in real time</a:t>
                      </a:r>
                    </a:p>
                    <a:p>
                      <a:r>
                        <a:rPr lang="en-US" sz="1600" dirty="0"/>
                        <a:t>Good documentation</a:t>
                      </a:r>
                    </a:p>
                  </a:txBody>
                  <a:tcPr/>
                </a:tc>
                <a:tc>
                  <a:txBody>
                    <a:bodyPr/>
                    <a:lstStyle/>
                    <a:p>
                      <a:r>
                        <a:rPr lang="en-US" sz="1600" dirty="0"/>
                        <a:t>Only one browser at the time</a:t>
                      </a:r>
                    </a:p>
                    <a:p>
                      <a:r>
                        <a:rPr lang="en-US" sz="1600" dirty="0"/>
                        <a:t>No support for multi-tabs</a:t>
                      </a:r>
                    </a:p>
                    <a:p>
                      <a:r>
                        <a:rPr lang="en-US" sz="1600" dirty="0"/>
                        <a:t>JavaScript (Typescript) only</a:t>
                      </a:r>
                    </a:p>
                    <a:p>
                      <a:r>
                        <a:rPr lang="en-US" sz="1600" dirty="0"/>
                        <a:t>No Safari support</a:t>
                      </a:r>
                    </a:p>
                    <a:p>
                      <a:r>
                        <a:rPr lang="en-US" sz="1600" dirty="0"/>
                        <a:t>Limited support for </a:t>
                      </a:r>
                      <a:r>
                        <a:rPr lang="en-US" sz="1600" dirty="0" err="1"/>
                        <a:t>iFrames</a:t>
                      </a:r>
                      <a:endParaRPr lang="en-US" sz="1600" dirty="0"/>
                    </a:p>
                  </a:txBody>
                  <a:tcPr/>
                </a:tc>
                <a:extLst>
                  <a:ext uri="{0D108BD9-81ED-4DB2-BD59-A6C34878D82A}">
                    <a16:rowId xmlns:a16="http://schemas.microsoft.com/office/drawing/2014/main" val="4033535789"/>
                  </a:ext>
                </a:extLst>
              </a:tr>
              <a:tr h="1894839">
                <a:tc>
                  <a:txBody>
                    <a:bodyPr/>
                    <a:lstStyle/>
                    <a:p>
                      <a:r>
                        <a:rPr lang="en-US" sz="1600" dirty="0"/>
                        <a:t>Selenium</a:t>
                      </a:r>
                    </a:p>
                  </a:txBody>
                  <a:tcPr/>
                </a:tc>
                <a:tc>
                  <a:txBody>
                    <a:bodyPr/>
                    <a:lstStyle/>
                    <a:p>
                      <a:r>
                        <a:rPr lang="en-US" sz="1600" dirty="0"/>
                        <a:t>Compatible with multiple OS</a:t>
                      </a:r>
                    </a:p>
                    <a:p>
                      <a:r>
                        <a:rPr lang="en-US" sz="1600" dirty="0"/>
                        <a:t>Many programming languages</a:t>
                      </a:r>
                    </a:p>
                    <a:p>
                      <a:r>
                        <a:rPr lang="en-US" sz="1600" dirty="0"/>
                        <a:t>Supports all major browsers</a:t>
                      </a:r>
                    </a:p>
                    <a:p>
                      <a:r>
                        <a:rPr lang="en-US" sz="1600" b="0" i="0" kern="1200" dirty="0">
                          <a:solidFill>
                            <a:schemeClr val="dk1"/>
                          </a:solidFill>
                          <a:effectLst/>
                          <a:latin typeface="+mn-lt"/>
                          <a:ea typeface="+mn-ea"/>
                          <a:cs typeface="+mn-cs"/>
                        </a:rPr>
                        <a:t>Provides Concise APIs</a:t>
                      </a:r>
                    </a:p>
                    <a:p>
                      <a:r>
                        <a:rPr lang="en-US" sz="1600" b="0" i="0" kern="1200" dirty="0">
                          <a:solidFill>
                            <a:schemeClr val="dk1"/>
                          </a:solidFill>
                          <a:effectLst/>
                          <a:latin typeface="+mn-lt"/>
                          <a:ea typeface="+mn-ea"/>
                          <a:cs typeface="+mn-cs"/>
                        </a:rPr>
                        <a:t>Multiple tests possible</a:t>
                      </a:r>
                    </a:p>
                  </a:txBody>
                  <a:tcPr/>
                </a:tc>
                <a:tc>
                  <a:txBody>
                    <a:bodyPr/>
                    <a:lstStyle/>
                    <a:p>
                      <a:r>
                        <a:rPr lang="en-US" sz="1600" b="0" i="0" kern="1200" dirty="0">
                          <a:solidFill>
                            <a:schemeClr val="dk1"/>
                          </a:solidFill>
                          <a:effectLst/>
                          <a:latin typeface="+mn-lt"/>
                          <a:ea typeface="+mn-ea"/>
                          <a:cs typeface="+mn-cs"/>
                        </a:rPr>
                        <a:t>No built-in </a:t>
                      </a:r>
                      <a:r>
                        <a:rPr lang="en-US" sz="1600" b="0" i="0" kern="1200" dirty="0" err="1">
                          <a:solidFill>
                            <a:schemeClr val="dk1"/>
                          </a:solidFill>
                          <a:effectLst/>
                          <a:latin typeface="+mn-lt"/>
                          <a:ea typeface="+mn-ea"/>
                          <a:cs typeface="+mn-cs"/>
                        </a:rPr>
                        <a:t>cmd</a:t>
                      </a:r>
                      <a:r>
                        <a:rPr lang="en-US" sz="1600" b="0" i="0" kern="1200" dirty="0">
                          <a:solidFill>
                            <a:schemeClr val="dk1"/>
                          </a:solidFill>
                          <a:effectLst/>
                          <a:latin typeface="+mn-lt"/>
                          <a:ea typeface="+mn-ea"/>
                          <a:cs typeface="+mn-cs"/>
                        </a:rPr>
                        <a:t> for </a:t>
                      </a:r>
                      <a:r>
                        <a:rPr lang="en-US" sz="1600" b="0" i="0" kern="1200" dirty="0" err="1">
                          <a:solidFill>
                            <a:schemeClr val="dk1"/>
                          </a:solidFill>
                          <a:effectLst/>
                          <a:latin typeface="+mn-lt"/>
                          <a:ea typeface="+mn-ea"/>
                          <a:cs typeface="+mn-cs"/>
                        </a:rPr>
                        <a:t>autogen</a:t>
                      </a:r>
                      <a:r>
                        <a:rPr lang="en-US" sz="1600" b="0" i="0" kern="1200" dirty="0">
                          <a:solidFill>
                            <a:schemeClr val="dk1"/>
                          </a:solidFill>
                          <a:effectLst/>
                          <a:latin typeface="+mn-lt"/>
                          <a:ea typeface="+mn-ea"/>
                          <a:cs typeface="+mn-cs"/>
                        </a:rPr>
                        <a:t>. of test results</a:t>
                      </a:r>
                    </a:p>
                    <a:p>
                      <a:r>
                        <a:rPr lang="en-US" sz="1600" b="0" i="0" kern="1200" dirty="0">
                          <a:solidFill>
                            <a:schemeClr val="dk1"/>
                          </a:solidFill>
                          <a:effectLst/>
                          <a:latin typeface="+mn-lt"/>
                          <a:ea typeface="+mn-ea"/>
                          <a:cs typeface="+mn-cs"/>
                        </a:rPr>
                        <a:t>Handling of Page/Element load is difficult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Limited support for testing images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Creating test cases is time-consuming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Difficult to set up test environment as compared to Cypress</a:t>
                      </a:r>
                    </a:p>
                  </a:txBody>
                  <a:tcPr/>
                </a:tc>
                <a:extLst>
                  <a:ext uri="{0D108BD9-81ED-4DB2-BD59-A6C34878D82A}">
                    <a16:rowId xmlns:a16="http://schemas.microsoft.com/office/drawing/2014/main" val="2061923313"/>
                  </a:ext>
                </a:extLst>
              </a:tr>
            </a:tbl>
          </a:graphicData>
        </a:graphic>
      </p:graphicFrame>
    </p:spTree>
    <p:extLst>
      <p:ext uri="{BB962C8B-B14F-4D97-AF65-F5344CB8AC3E}">
        <p14:creationId xmlns:p14="http://schemas.microsoft.com/office/powerpoint/2010/main" val="1738913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normAutofit fontScale="90000"/>
          </a:bodyPr>
          <a:lstStyle/>
          <a:p>
            <a:r>
              <a:rPr lang="sv" sz="4000" dirty="0"/>
              <a:t>C</a:t>
            </a:r>
            <a:r>
              <a:rPr lang="en-US" sz="3200" dirty="0" err="1"/>
              <a:t>ypress</a:t>
            </a:r>
            <a:r>
              <a:rPr lang="sv-SE" sz="3200" dirty="0"/>
              <a:t> vs </a:t>
            </a:r>
            <a:r>
              <a:rPr lang="sv-SE" sz="3200" dirty="0" err="1"/>
              <a:t>Selenium</a:t>
            </a:r>
            <a:endParaRPr lang="sv-SE" dirty="0"/>
          </a:p>
        </p:txBody>
      </p:sp>
      <p:graphicFrame>
        <p:nvGraphicFramePr>
          <p:cNvPr id="4" name="Table 6">
            <a:extLst>
              <a:ext uri="{FF2B5EF4-FFF2-40B4-BE49-F238E27FC236}">
                <a16:creationId xmlns:a16="http://schemas.microsoft.com/office/drawing/2014/main" id="{7B435F6A-907C-4D7F-9778-0FC4041B0C02}"/>
              </a:ext>
            </a:extLst>
          </p:cNvPr>
          <p:cNvGraphicFramePr>
            <a:graphicFrameLocks noGrp="1"/>
          </p:cNvGraphicFramePr>
          <p:nvPr>
            <p:extLst>
              <p:ext uri="{D42A27DB-BD31-4B8C-83A1-F6EECF244321}">
                <p14:modId xmlns:p14="http://schemas.microsoft.com/office/powerpoint/2010/main" val="2816879240"/>
              </p:ext>
            </p:extLst>
          </p:nvPr>
        </p:nvGraphicFramePr>
        <p:xfrm>
          <a:off x="430806" y="1147439"/>
          <a:ext cx="8027394" cy="1010920"/>
        </p:xfrm>
        <a:graphic>
          <a:graphicData uri="http://schemas.openxmlformats.org/drawingml/2006/table">
            <a:tbl>
              <a:tblPr firstRow="1" bandRow="1">
                <a:tableStyleId>{5C22544A-7EE6-4342-B048-85BDC9FD1C3A}</a:tableStyleId>
              </a:tblPr>
              <a:tblGrid>
                <a:gridCol w="4210306">
                  <a:extLst>
                    <a:ext uri="{9D8B030D-6E8A-4147-A177-3AD203B41FA5}">
                      <a16:colId xmlns:a16="http://schemas.microsoft.com/office/drawing/2014/main" val="3646046464"/>
                    </a:ext>
                  </a:extLst>
                </a:gridCol>
                <a:gridCol w="3817088">
                  <a:extLst>
                    <a:ext uri="{9D8B030D-6E8A-4147-A177-3AD203B41FA5}">
                      <a16:colId xmlns:a16="http://schemas.microsoft.com/office/drawing/2014/main" val="2990053022"/>
                    </a:ext>
                  </a:extLst>
                </a:gridCol>
              </a:tblGrid>
              <a:tr h="370840">
                <a:tc>
                  <a:txBody>
                    <a:bodyPr/>
                    <a:lstStyle/>
                    <a:p>
                      <a:r>
                        <a:rPr lang="en-US" dirty="0"/>
                        <a:t>Cypress</a:t>
                      </a:r>
                    </a:p>
                  </a:txBody>
                  <a:tcPr/>
                </a:tc>
                <a:tc>
                  <a:txBody>
                    <a:bodyPr/>
                    <a:lstStyle/>
                    <a:p>
                      <a:r>
                        <a:rPr lang="en-US" dirty="0"/>
                        <a:t>Selenium</a:t>
                      </a:r>
                    </a:p>
                  </a:txBody>
                  <a:tcPr/>
                </a:tc>
                <a:extLst>
                  <a:ext uri="{0D108BD9-81ED-4DB2-BD59-A6C34878D82A}">
                    <a16:rowId xmlns:a16="http://schemas.microsoft.com/office/drawing/2014/main" val="3187712841"/>
                  </a:ext>
                </a:extLst>
              </a:tr>
              <a:tr h="370840">
                <a:tc>
                  <a:txBody>
                    <a:bodyPr/>
                    <a:lstStyle/>
                    <a:p>
                      <a:r>
                        <a:rPr lang="en-US" dirty="0"/>
                        <a:t>Executes inside browser</a:t>
                      </a:r>
                    </a:p>
                    <a:p>
                      <a:r>
                        <a:rPr lang="en-US" dirty="0"/>
                        <a:t>- WebSocket between tool and browser</a:t>
                      </a:r>
                    </a:p>
                  </a:txBody>
                  <a:tcPr/>
                </a:tc>
                <a:tc>
                  <a:txBody>
                    <a:bodyPr/>
                    <a:lstStyle/>
                    <a:p>
                      <a:r>
                        <a:rPr lang="en-US" dirty="0"/>
                        <a:t>Executes outside browser</a:t>
                      </a:r>
                    </a:p>
                    <a:p>
                      <a:r>
                        <a:rPr lang="en-US" dirty="0"/>
                        <a:t>- WebDriver controls browser</a:t>
                      </a:r>
                    </a:p>
                  </a:txBody>
                  <a:tcPr/>
                </a:tc>
                <a:extLst>
                  <a:ext uri="{0D108BD9-81ED-4DB2-BD59-A6C34878D82A}">
                    <a16:rowId xmlns:a16="http://schemas.microsoft.com/office/drawing/2014/main" val="3129330244"/>
                  </a:ext>
                </a:extLst>
              </a:tr>
            </a:tbl>
          </a:graphicData>
        </a:graphic>
      </p:graphicFrame>
      <p:pic>
        <p:nvPicPr>
          <p:cNvPr id="6" name="Picture 4" descr="Cypress Architecture">
            <a:extLst>
              <a:ext uri="{FF2B5EF4-FFF2-40B4-BE49-F238E27FC236}">
                <a16:creationId xmlns:a16="http://schemas.microsoft.com/office/drawing/2014/main" id="{FE18368A-763B-4D32-82B3-47C1903A44E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560" y="2480953"/>
            <a:ext cx="3024336" cy="11945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elenium Architecture">
            <a:extLst>
              <a:ext uri="{FF2B5EF4-FFF2-40B4-BE49-F238E27FC236}">
                <a16:creationId xmlns:a16="http://schemas.microsoft.com/office/drawing/2014/main" id="{AE1AC975-C787-4542-96EE-B3DB804AFE3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15686" y="2523333"/>
            <a:ext cx="3926779" cy="1152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375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First test</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457199" y="1004782"/>
            <a:ext cx="8394406" cy="2908920"/>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0" indent="-381000">
              <a:lnSpc>
                <a:spcPct val="115000"/>
              </a:lnSpc>
              <a:spcBef>
                <a:spcPts val="0"/>
              </a:spcBef>
              <a:buClr>
                <a:srgbClr val="000000"/>
              </a:buClr>
              <a:buSzPct val="166666"/>
              <a:buFont typeface="Arial"/>
              <a:buChar char="•"/>
            </a:pPr>
            <a:r>
              <a:rPr lang="en-US" sz="2400" dirty="0"/>
              <a:t>Cypress come with a bundle of example tests</a:t>
            </a:r>
          </a:p>
          <a:p>
            <a:pPr marL="857250" lvl="1" indent="-381000">
              <a:lnSpc>
                <a:spcPct val="115000"/>
              </a:lnSpc>
              <a:spcBef>
                <a:spcPts val="0"/>
              </a:spcBef>
              <a:buClr>
                <a:srgbClr val="000000"/>
              </a:buClr>
              <a:buSzPct val="166666"/>
              <a:buFont typeface="Arial"/>
              <a:buChar char="•"/>
            </a:pPr>
            <a:r>
              <a:rPr lang="en-US" sz="2300" dirty="0"/>
              <a:t>By default, all tests are located in /cypress/integration</a:t>
            </a:r>
          </a:p>
          <a:p>
            <a:pPr marL="457200" indent="-381000">
              <a:lnSpc>
                <a:spcPct val="115000"/>
              </a:lnSpc>
              <a:spcBef>
                <a:spcPts val="0"/>
              </a:spcBef>
              <a:buClr>
                <a:srgbClr val="000000"/>
              </a:buClr>
              <a:buSzPct val="166666"/>
              <a:buFont typeface="Arial"/>
              <a:buChar char="•"/>
            </a:pPr>
            <a:r>
              <a:rPr lang="en-US" dirty="0"/>
              <a:t>Mocha test structure</a:t>
            </a:r>
          </a:p>
          <a:p>
            <a:pPr marL="76200" lvl="0" indent="0">
              <a:lnSpc>
                <a:spcPct val="115000"/>
              </a:lnSpc>
              <a:spcBef>
                <a:spcPts val="0"/>
              </a:spcBef>
              <a:buClr>
                <a:srgbClr val="000000"/>
              </a:buClr>
              <a:buSzPct val="166666"/>
              <a:buNone/>
            </a:pPr>
            <a:endParaRPr lang="en-US" sz="2400" dirty="0"/>
          </a:p>
          <a:p>
            <a:pPr marL="76200" lvl="0" indent="0">
              <a:lnSpc>
                <a:spcPct val="115000"/>
              </a:lnSpc>
              <a:spcBef>
                <a:spcPts val="0"/>
              </a:spcBef>
              <a:buClr>
                <a:srgbClr val="000000"/>
              </a:buClr>
              <a:buSzPct val="166666"/>
              <a:buNone/>
            </a:pPr>
            <a:endParaRPr lang="en-US" sz="2400" dirty="0"/>
          </a:p>
          <a:p>
            <a:pPr marL="457200" lvl="0" indent="-381000">
              <a:lnSpc>
                <a:spcPct val="115000"/>
              </a:lnSpc>
              <a:spcBef>
                <a:spcPts val="0"/>
              </a:spcBef>
              <a:buClr>
                <a:srgbClr val="000000"/>
              </a:buClr>
              <a:buSzPct val="166666"/>
              <a:buFont typeface="Arial"/>
              <a:buChar char="•"/>
            </a:pPr>
            <a:endParaRPr lang="sv" sz="2400" dirty="0"/>
          </a:p>
          <a:p>
            <a:pPr marL="76200" lvl="0" indent="0">
              <a:lnSpc>
                <a:spcPct val="115000"/>
              </a:lnSpc>
              <a:spcBef>
                <a:spcPts val="0"/>
              </a:spcBef>
              <a:buClr>
                <a:srgbClr val="000000"/>
              </a:buClr>
              <a:buSzPct val="166666"/>
              <a:buNone/>
            </a:pPr>
            <a:endParaRPr lang="sv" sz="2400" dirty="0">
              <a:solidFill>
                <a:srgbClr val="000000"/>
              </a:solidFill>
            </a:endParaRPr>
          </a:p>
          <a:p>
            <a:pPr marL="476250" lvl="1" indent="0">
              <a:lnSpc>
                <a:spcPct val="115000"/>
              </a:lnSpc>
              <a:spcBef>
                <a:spcPts val="0"/>
              </a:spcBef>
              <a:buClr>
                <a:srgbClr val="000000"/>
              </a:buClr>
              <a:buSzPct val="166666"/>
              <a:buNone/>
            </a:pPr>
            <a:endParaRPr lang="sv" sz="2300" dirty="0">
              <a:solidFill>
                <a:srgbClr val="000000"/>
              </a:solidFill>
            </a:endParaRPr>
          </a:p>
          <a:p>
            <a:pPr marL="476250" lvl="1" indent="0">
              <a:lnSpc>
                <a:spcPct val="115000"/>
              </a:lnSpc>
              <a:spcBef>
                <a:spcPts val="0"/>
              </a:spcBef>
              <a:buClr>
                <a:srgbClr val="000000"/>
              </a:buClr>
              <a:buSzPct val="166666"/>
              <a:buNone/>
            </a:pPr>
            <a:endParaRPr lang="sv" sz="2300" dirty="0">
              <a:solidFill>
                <a:srgbClr val="000000"/>
              </a:solidFill>
            </a:endParaRPr>
          </a:p>
          <a:p>
            <a:pPr marL="476250" lvl="1" indent="0">
              <a:lnSpc>
                <a:spcPct val="115000"/>
              </a:lnSpc>
              <a:spcBef>
                <a:spcPts val="0"/>
              </a:spcBef>
              <a:buClr>
                <a:srgbClr val="000000"/>
              </a:buClr>
              <a:buSzPct val="166666"/>
              <a:buNone/>
            </a:pPr>
            <a:endParaRPr lang="sv" sz="2300" dirty="0">
              <a:solidFill>
                <a:srgbClr val="000000"/>
              </a:solidFill>
            </a:endParaRPr>
          </a:p>
          <a:p>
            <a:pPr marL="0" indent="0">
              <a:buNone/>
            </a:pPr>
            <a:endParaRPr lang="sv" sz="2400" dirty="0">
              <a:solidFill>
                <a:srgbClr val="000000"/>
              </a:solidFill>
            </a:endParaRPr>
          </a:p>
          <a:p>
            <a:pPr marL="76200" indent="0">
              <a:lnSpc>
                <a:spcPct val="115000"/>
              </a:lnSpc>
              <a:spcBef>
                <a:spcPts val="0"/>
              </a:spcBef>
              <a:buClr>
                <a:srgbClr val="000000"/>
              </a:buClr>
              <a:buSzPct val="166666"/>
              <a:buFont typeface="Wingdings" pitchFamily="2" charset="2"/>
              <a:buNone/>
            </a:pPr>
            <a:endParaRPr lang="en-US" sz="2400" dirty="0"/>
          </a:p>
          <a:p>
            <a:pPr marL="457200" indent="-381000">
              <a:lnSpc>
                <a:spcPct val="115000"/>
              </a:lnSpc>
              <a:spcBef>
                <a:spcPts val="0"/>
              </a:spcBef>
              <a:buClr>
                <a:srgbClr val="000000"/>
              </a:buClr>
              <a:buSzPct val="166666"/>
              <a:buFont typeface="Arial"/>
              <a:buChar char="•"/>
            </a:pPr>
            <a:endParaRPr lang="sv" sz="2400" dirty="0"/>
          </a:p>
          <a:p>
            <a:pPr marL="76200" indent="0">
              <a:lnSpc>
                <a:spcPct val="115000"/>
              </a:lnSpc>
              <a:spcBef>
                <a:spcPts val="0"/>
              </a:spcBef>
              <a:buClr>
                <a:srgbClr val="000000"/>
              </a:buClr>
              <a:buSzPct val="166666"/>
              <a:buFont typeface="Wingdings" pitchFamily="2" charset="2"/>
              <a:buNone/>
            </a:pPr>
            <a:endParaRPr lang="sv" sz="2400" dirty="0">
              <a:solidFill>
                <a:srgbClr val="000000"/>
              </a:solidFill>
            </a:endParaRPr>
          </a:p>
          <a:p>
            <a:pPr marL="476250" lvl="1" indent="0">
              <a:lnSpc>
                <a:spcPct val="115000"/>
              </a:lnSpc>
              <a:spcBef>
                <a:spcPts val="0"/>
              </a:spcBef>
              <a:buClr>
                <a:srgbClr val="000000"/>
              </a:buClr>
              <a:buSzPct val="166666"/>
              <a:buFont typeface="Wingdings" pitchFamily="2" charset="2"/>
              <a:buNone/>
            </a:pPr>
            <a:endParaRPr lang="sv" sz="2300" dirty="0">
              <a:solidFill>
                <a:srgbClr val="000000"/>
              </a:solidFill>
            </a:endParaRPr>
          </a:p>
          <a:p>
            <a:pPr marL="476250" lvl="1" indent="0">
              <a:lnSpc>
                <a:spcPct val="115000"/>
              </a:lnSpc>
              <a:spcBef>
                <a:spcPts val="0"/>
              </a:spcBef>
              <a:buClr>
                <a:srgbClr val="000000"/>
              </a:buClr>
              <a:buSzPct val="166666"/>
              <a:buFont typeface="Wingdings" pitchFamily="2" charset="2"/>
              <a:buNone/>
            </a:pPr>
            <a:endParaRPr lang="sv" sz="2300" dirty="0">
              <a:solidFill>
                <a:srgbClr val="000000"/>
              </a:solidFill>
            </a:endParaRPr>
          </a:p>
          <a:p>
            <a:pPr marL="476250" lvl="1" indent="0">
              <a:lnSpc>
                <a:spcPct val="115000"/>
              </a:lnSpc>
              <a:spcBef>
                <a:spcPts val="0"/>
              </a:spcBef>
              <a:buClr>
                <a:srgbClr val="000000"/>
              </a:buClr>
              <a:buSzPct val="166666"/>
              <a:buFont typeface="Wingdings" pitchFamily="2" charset="2"/>
              <a:buNone/>
            </a:pPr>
            <a:endParaRPr lang="sv" sz="2300" dirty="0">
              <a:solidFill>
                <a:srgbClr val="000000"/>
              </a:solidFill>
            </a:endParaRPr>
          </a:p>
          <a:p>
            <a:pPr marL="0" indent="0">
              <a:buFont typeface="Wingdings" pitchFamily="2" charset="2"/>
              <a:buNone/>
            </a:pPr>
            <a:endParaRPr lang="sv" sz="2400" dirty="0">
              <a:solidFill>
                <a:srgbClr val="000000"/>
              </a:solidFill>
            </a:endParaRPr>
          </a:p>
        </p:txBody>
      </p:sp>
      <p:pic>
        <p:nvPicPr>
          <p:cNvPr id="4" name="Picture 3">
            <a:extLst>
              <a:ext uri="{FF2B5EF4-FFF2-40B4-BE49-F238E27FC236}">
                <a16:creationId xmlns:a16="http://schemas.microsoft.com/office/drawing/2014/main" id="{478E8F89-6470-4567-9E5C-F044FA8A72A3}"/>
              </a:ext>
            </a:extLst>
          </p:cNvPr>
          <p:cNvPicPr>
            <a:picLocks noChangeAspect="1"/>
          </p:cNvPicPr>
          <p:nvPr/>
        </p:nvPicPr>
        <p:blipFill>
          <a:blip r:embed="rId3"/>
          <a:stretch>
            <a:fillRect/>
          </a:stretch>
        </p:blipFill>
        <p:spPr>
          <a:xfrm>
            <a:off x="997146" y="2276644"/>
            <a:ext cx="6509440" cy="2878572"/>
          </a:xfrm>
          <a:prstGeom prst="rect">
            <a:avLst/>
          </a:prstGeom>
        </p:spPr>
      </p:pic>
    </p:spTree>
    <p:extLst>
      <p:ext uri="{BB962C8B-B14F-4D97-AF65-F5344CB8AC3E}">
        <p14:creationId xmlns:p14="http://schemas.microsoft.com/office/powerpoint/2010/main" val="1445892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First test</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457198" y="1004782"/>
            <a:ext cx="8553451" cy="3849544"/>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Cypress can be started from git-bash with any of:</a:t>
            </a:r>
          </a:p>
          <a:p>
            <a:pPr lvl="1">
              <a:buFont typeface="Wingdings" panose="05000000000000000000" pitchFamily="2" charset="2"/>
              <a:buChar char="Ø"/>
            </a:pPr>
            <a:r>
              <a:rPr lang="en-US" sz="1800" dirty="0">
                <a:solidFill>
                  <a:prstClr val="black"/>
                </a:solidFill>
                <a:latin typeface="Lucida Console" panose="020B0609040504020204" pitchFamily="49" charset="0"/>
              </a:rPr>
              <a:t>./</a:t>
            </a:r>
            <a:r>
              <a:rPr lang="en-US" sz="1800" dirty="0" err="1">
                <a:solidFill>
                  <a:prstClr val="black"/>
                </a:solidFill>
                <a:latin typeface="Lucida Console" panose="020B0609040504020204" pitchFamily="49" charset="0"/>
              </a:rPr>
              <a:t>node_modules</a:t>
            </a:r>
            <a:r>
              <a:rPr lang="en-US" sz="1800" dirty="0">
                <a:solidFill>
                  <a:prstClr val="black"/>
                </a:solidFill>
                <a:latin typeface="Lucida Console" panose="020B0609040504020204" pitchFamily="49" charset="0"/>
              </a:rPr>
              <a:t>/.bin/cypress open</a:t>
            </a:r>
          </a:p>
          <a:p>
            <a:pPr lvl="1">
              <a:buFont typeface="Wingdings" panose="05000000000000000000" pitchFamily="2" charset="2"/>
              <a:buChar char="Ø"/>
            </a:pPr>
            <a:r>
              <a:rPr lang="en-US" sz="1800" dirty="0" err="1">
                <a:solidFill>
                  <a:prstClr val="black"/>
                </a:solidFill>
                <a:latin typeface="Lucida Console" panose="020B0609040504020204" pitchFamily="49" charset="0"/>
              </a:rPr>
              <a:t>npx</a:t>
            </a:r>
            <a:r>
              <a:rPr lang="en-US" sz="1800" dirty="0">
                <a:solidFill>
                  <a:prstClr val="black"/>
                </a:solidFill>
                <a:latin typeface="Lucida Console" panose="020B0609040504020204" pitchFamily="49" charset="0"/>
              </a:rPr>
              <a:t> cypress open</a:t>
            </a:r>
          </a:p>
          <a:p>
            <a:pPr lvl="1">
              <a:buFont typeface="Wingdings" panose="05000000000000000000" pitchFamily="2" charset="2"/>
              <a:buChar char="Ø"/>
            </a:pPr>
            <a:r>
              <a:rPr lang="en-US" sz="1800" dirty="0">
                <a:solidFill>
                  <a:prstClr val="black"/>
                </a:solidFill>
                <a:latin typeface="Lucida Console" panose="020B0609040504020204" pitchFamily="49" charset="0"/>
              </a:rPr>
              <a:t>npm run </a:t>
            </a:r>
            <a:r>
              <a:rPr lang="en-US" sz="1800" dirty="0" err="1">
                <a:solidFill>
                  <a:prstClr val="black"/>
                </a:solidFill>
                <a:latin typeface="Lucida Console" panose="020B0609040504020204" pitchFamily="49" charset="0"/>
              </a:rPr>
              <a:t>cyo</a:t>
            </a:r>
            <a:endParaRPr lang="en-US" sz="1800" dirty="0">
              <a:solidFill>
                <a:prstClr val="black"/>
              </a:solidFill>
              <a:latin typeface="Lucida Console" panose="020B0609040504020204" pitchFamily="49" charset="0"/>
            </a:endParaRPr>
          </a:p>
          <a:p>
            <a:r>
              <a:rPr lang="en-US" dirty="0" err="1"/>
              <a:t>Goto</a:t>
            </a:r>
            <a:r>
              <a:rPr lang="en-US" dirty="0"/>
              <a:t> </a:t>
            </a:r>
            <a:r>
              <a:rPr lang="en-US" dirty="0">
                <a:hlinkClick r:id="rId3"/>
              </a:rPr>
              <a:t>https://docs.cypress.io/guides/getting-started/writing-your-first-test</a:t>
            </a:r>
            <a:endParaRPr lang="en-US" dirty="0"/>
          </a:p>
          <a:p>
            <a:pPr lvl="1">
              <a:buFont typeface="Wingdings" panose="05000000000000000000" pitchFamily="2" charset="2"/>
              <a:buChar char="Ø"/>
            </a:pPr>
            <a:r>
              <a:rPr lang="en-US" sz="1700" dirty="0"/>
              <a:t>Remember to open two git-bash, cypress app will lock one git-bash</a:t>
            </a:r>
          </a:p>
          <a:p>
            <a:pPr lvl="1">
              <a:buFont typeface="Wingdings" panose="05000000000000000000" pitchFamily="2" charset="2"/>
              <a:buChar char="Ø"/>
            </a:pPr>
            <a:r>
              <a:rPr lang="en-US" sz="1700" dirty="0"/>
              <a:t>Stop when you get to headline “Next Steps”</a:t>
            </a:r>
          </a:p>
          <a:p>
            <a:r>
              <a:rPr lang="en-US" sz="1600" dirty="0"/>
              <a:t>Example does not show you Cypress build in ‘Selector Playground’.</a:t>
            </a:r>
            <a:endParaRPr lang="sv" sz="1700" dirty="0"/>
          </a:p>
          <a:p>
            <a:pPr marL="0" indent="0">
              <a:buFont typeface="Wingdings" pitchFamily="2" charset="2"/>
              <a:buNone/>
            </a:pPr>
            <a:endParaRPr lang="sv" sz="2400" dirty="0">
              <a:solidFill>
                <a:srgbClr val="000000"/>
              </a:solidFill>
            </a:endParaRPr>
          </a:p>
        </p:txBody>
      </p:sp>
    </p:spTree>
    <p:extLst>
      <p:ext uri="{BB962C8B-B14F-4D97-AF65-F5344CB8AC3E}">
        <p14:creationId xmlns:p14="http://schemas.microsoft.com/office/powerpoint/2010/main" val="2593793603"/>
      </p:ext>
    </p:extLst>
  </p:cSld>
  <p:clrMapOvr>
    <a:masterClrMapping/>
  </p:clrMapOvr>
</p:sld>
</file>

<file path=ppt/theme/theme1.xml><?xml version="1.0" encoding="utf-8"?>
<a:theme xmlns:a="http://schemas.openxmlformats.org/drawingml/2006/main" name="Anpassad formgivning">
  <a:themeElements>
    <a:clrScheme name="CAG">
      <a:dk1>
        <a:srgbClr val="000000"/>
      </a:dk1>
      <a:lt1>
        <a:srgbClr val="FFFFFF"/>
      </a:lt1>
      <a:dk2>
        <a:srgbClr val="565656"/>
      </a:dk2>
      <a:lt2>
        <a:srgbClr val="DFD1A7"/>
      </a:lt2>
      <a:accent1>
        <a:srgbClr val="CE0F69"/>
      </a:accent1>
      <a:accent2>
        <a:srgbClr val="890C58"/>
      </a:accent2>
      <a:accent3>
        <a:srgbClr val="D7A3AB"/>
      </a:accent3>
      <a:accent4>
        <a:srgbClr val="4F758B"/>
      </a:accent4>
      <a:accent5>
        <a:srgbClr val="5F8FB3"/>
      </a:accent5>
      <a:accent6>
        <a:srgbClr val="FEFFFF"/>
      </a:accent6>
      <a:hlink>
        <a:srgbClr val="CE0F69"/>
      </a:hlink>
      <a:folHlink>
        <a:srgbClr val="5F8FB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AG_pptmall_210709" id="{29BF995F-BFCA-F041-8E2F-3294A8C614B8}" vid="{C30B3DF0-306F-EB43-AF10-18C5DCD375F9}"/>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7B6F2769-7194-4217-93D3-3AF3A4742282}">
  <ds:schemaRef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sharepoint/v3/fields"/>
    <ds:schemaRef ds:uri="http://www.w3.org/XML/1998/namespace"/>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CAG_pptmall_2021_1</Template>
  <TotalTime>4447</TotalTime>
  <Words>4309</Words>
  <Application>Microsoft Office PowerPoint</Application>
  <PresentationFormat>On-screen Show (16:9)</PresentationFormat>
  <Paragraphs>336</Paragraphs>
  <Slides>26</Slides>
  <Notes>26</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Consolas</vt:lpstr>
      <vt:lpstr>Lucida Console</vt:lpstr>
      <vt:lpstr>proxima</vt:lpstr>
      <vt:lpstr>Systemtypsnitt</vt:lpstr>
      <vt:lpstr>Wingdings</vt:lpstr>
      <vt:lpstr>Anpassad formgivning</vt:lpstr>
      <vt:lpstr>PowerPoint Presentation</vt:lpstr>
      <vt:lpstr>Anders Ekdahl, C.A.G Contactor</vt:lpstr>
      <vt:lpstr>Cypress Workshop</vt:lpstr>
      <vt:lpstr>Why Cypress?</vt:lpstr>
      <vt:lpstr>Why Cypress?</vt:lpstr>
      <vt:lpstr>Cypress vs Selenium</vt:lpstr>
      <vt:lpstr>Cypress vs Selenium</vt:lpstr>
      <vt:lpstr>First test</vt:lpstr>
      <vt:lpstr>First test</vt:lpstr>
      <vt:lpstr>Exercise 1</vt:lpstr>
      <vt:lpstr>Solution Exercise 1</vt:lpstr>
      <vt:lpstr>What is TypeScript?</vt:lpstr>
      <vt:lpstr>Why TypeScript?</vt:lpstr>
      <vt:lpstr>Install TypeScript for Cypress</vt:lpstr>
      <vt:lpstr>Install TypeScript for Cypress</vt:lpstr>
      <vt:lpstr>Static vs Dynamic typing</vt:lpstr>
      <vt:lpstr>Page Object Model</vt:lpstr>
      <vt:lpstr>Page Objects, Example Parent Page</vt:lpstr>
      <vt:lpstr>Page Objects, Child Pages</vt:lpstr>
      <vt:lpstr>Exercise 2</vt:lpstr>
      <vt:lpstr>Solution Exercise 2</vt:lpstr>
      <vt:lpstr>Data Driven Tests</vt:lpstr>
      <vt:lpstr>Data Driven Tests</vt:lpstr>
      <vt:lpstr>Dynamic value checking</vt:lpstr>
      <vt:lpstr>PowerPoint Presentation</vt:lpstr>
      <vt:lpstr>Cypress Configuration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Rubrik</dc:title>
  <dc:creator>Anders</dc:creator>
  <cp:lastModifiedBy>Anders</cp:lastModifiedBy>
  <cp:revision>171</cp:revision>
  <cp:lastPrinted>2021-05-17T11:38:52Z</cp:lastPrinted>
  <dcterms:created xsi:type="dcterms:W3CDTF">2021-09-30T13:37:35Z</dcterms:created>
  <dcterms:modified xsi:type="dcterms:W3CDTF">2021-11-14T13:57:15Z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